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307" r:id="rId3"/>
    <p:sldId id="257" r:id="rId4"/>
    <p:sldId id="306" r:id="rId5"/>
    <p:sldId id="286" r:id="rId6"/>
    <p:sldId id="287" r:id="rId7"/>
    <p:sldId id="289" r:id="rId8"/>
    <p:sldId id="288" r:id="rId9"/>
    <p:sldId id="290" r:id="rId10"/>
    <p:sldId id="261" r:id="rId11"/>
    <p:sldId id="263" r:id="rId12"/>
    <p:sldId id="296" r:id="rId13"/>
    <p:sldId id="297" r:id="rId14"/>
    <p:sldId id="298" r:id="rId15"/>
    <p:sldId id="264" r:id="rId16"/>
    <p:sldId id="262" r:id="rId17"/>
    <p:sldId id="295" r:id="rId18"/>
    <p:sldId id="299" r:id="rId19"/>
    <p:sldId id="301" r:id="rId20"/>
    <p:sldId id="300" r:id="rId21"/>
    <p:sldId id="265" r:id="rId22"/>
    <p:sldId id="273" r:id="rId23"/>
    <p:sldId id="275" r:id="rId24"/>
    <p:sldId id="276" r:id="rId25"/>
    <p:sldId id="277" r:id="rId26"/>
    <p:sldId id="303" r:id="rId27"/>
    <p:sldId id="304" r:id="rId28"/>
    <p:sldId id="291" r:id="rId29"/>
    <p:sldId id="292" r:id="rId30"/>
    <p:sldId id="308" r:id="rId3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368"/>
    <a:srgbClr val="E1E1DF"/>
    <a:srgbClr val="C8C8C6"/>
    <a:srgbClr val="8F8F8C"/>
    <a:srgbClr val="032F65"/>
    <a:srgbClr val="032855"/>
    <a:srgbClr val="006600"/>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p:scale>
          <a:sx n="52" d="100"/>
          <a:sy n="52" d="100"/>
        </p:scale>
        <p:origin x="-300" y="-6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9B95C5-00E6-4570-B403-3A15AA09B2D5}" type="datetimeFigureOut">
              <a:rPr lang="en-US" smtClean="0"/>
              <a:pPr/>
              <a:t>5/20/2014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A5C744-A385-49B9-9F95-09143659B6F6}" type="slidenum">
              <a:rPr lang="en-US" smtClean="0"/>
              <a:pPr/>
              <a:t>‹#›</a:t>
            </a:fld>
            <a:endParaRPr lang="en-US"/>
          </a:p>
        </p:txBody>
      </p:sp>
    </p:spTree>
    <p:extLst>
      <p:ext uri="{BB962C8B-B14F-4D97-AF65-F5344CB8AC3E}">
        <p14:creationId xmlns:p14="http://schemas.microsoft.com/office/powerpoint/2010/main" val="2850101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r>
              <a:rPr lang="en-US" smtClean="0"/>
              <a:t>3100-P-</a:t>
            </a:r>
            <a:fld id="{4A3AF076-F416-452F-B460-9DFE76B46A93}"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r>
              <a:rPr lang="en-US" smtClean="0"/>
              <a:t>3100-P-</a:t>
            </a:r>
            <a:fld id="{4A3AF076-F416-452F-B460-9DFE76B46A93}" type="slidenum">
              <a:rPr lang="en-US" smtClean="0"/>
              <a:pPr>
                <a:defRPr/>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r>
              <a:rPr lang="en-US" smtClean="0"/>
              <a:t>3100-P-</a:t>
            </a:r>
            <a:fld id="{4A3AF076-F416-452F-B460-9DFE76B46A93}" type="slidenum">
              <a:rPr lang="en-US" smtClean="0"/>
              <a:pPr>
                <a:defRPr/>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r>
              <a:rPr lang="en-US" smtClean="0"/>
              <a:t>3100-P-</a:t>
            </a:r>
            <a:fld id="{4A3AF076-F416-452F-B460-9DFE76B46A93}" type="slidenum">
              <a:rPr lang="en-US" smtClean="0"/>
              <a:pPr>
                <a:defRPr/>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r>
              <a:rPr lang="en-US" smtClean="0"/>
              <a:t>3100-P-</a:t>
            </a:r>
            <a:fld id="{4A3AF076-F416-452F-B460-9DFE76B46A93}" type="slidenum">
              <a:rPr lang="en-US" smtClean="0"/>
              <a:pPr>
                <a:defRPr/>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r>
              <a:rPr lang="en-US"/>
              <a:t>3100-P-</a:t>
            </a:r>
            <a:fld id="{395D6035-BC18-4139-AA24-D1DA2C28BAA2}" type="slidenum">
              <a:rPr lang="en-US"/>
              <a:pPr/>
              <a:t>16</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r>
              <a:rPr lang="en-US" smtClean="0"/>
              <a:t>3100-P-</a:t>
            </a:r>
            <a:fld id="{4A3AF076-F416-452F-B460-9DFE76B46A93}" type="slidenum">
              <a:rPr lang="en-US" smtClean="0"/>
              <a:pPr>
                <a:defRPr/>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r>
              <a:rPr lang="en-US" smtClean="0"/>
              <a:t>3100-P-</a:t>
            </a:r>
            <a:fld id="{4A3AF076-F416-452F-B460-9DFE76B46A93}" type="slidenum">
              <a:rPr lang="en-US" smtClean="0"/>
              <a:pPr>
                <a:defRPr/>
              </a:pPr>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r>
              <a:rPr lang="en-US" smtClean="0"/>
              <a:t>3100-P-</a:t>
            </a:r>
            <a:fld id="{4A3AF076-F416-452F-B460-9DFE76B46A93}" type="slidenum">
              <a:rPr lang="en-US" smtClean="0"/>
              <a:pPr>
                <a:defRPr/>
              </a:pPr>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r>
              <a:rPr lang="en-US" smtClean="0"/>
              <a:t>3100-P-</a:t>
            </a:r>
            <a:fld id="{4A3AF076-F416-452F-B460-9DFE76B46A93}" type="slidenum">
              <a:rPr lang="en-US" smtClean="0"/>
              <a:pPr>
                <a:defRPr/>
              </a:pPr>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r>
              <a:rPr lang="en-US" smtClean="0"/>
              <a:t>3100-P-</a:t>
            </a:r>
            <a:fld id="{4A3AF076-F416-452F-B460-9DFE76B46A93}" type="slidenum">
              <a:rPr lang="en-US" smtClean="0"/>
              <a:pPr>
                <a:defRPr/>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r>
              <a:rPr lang="en-US" smtClean="0"/>
              <a:t>3100-P-</a:t>
            </a:r>
            <a:fld id="{4A3AF076-F416-452F-B460-9DFE76B46A93}" type="slidenum">
              <a:rPr lang="en-US" smtClean="0"/>
              <a:pPr>
                <a:defRPr/>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r>
              <a:rPr lang="en-US" smtClean="0"/>
              <a:t>3100-P-</a:t>
            </a:r>
            <a:fld id="{4A3AF076-F416-452F-B460-9DFE76B46A93}" type="slidenum">
              <a:rPr lang="en-US" smtClean="0"/>
              <a:pPr>
                <a:defRPr/>
              </a:pPr>
              <a:t>22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r>
              <a:rPr lang="en-US" smtClean="0"/>
              <a:t>3100-P-</a:t>
            </a:r>
            <a:fld id="{4A3AF076-F416-452F-B460-9DFE76B46A93}" type="slidenum">
              <a:rPr lang="en-US" smtClean="0"/>
              <a:pPr>
                <a:defRPr/>
              </a:pPr>
              <a:t>23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r>
              <a:rPr lang="en-US" smtClean="0"/>
              <a:t>3100-P-</a:t>
            </a:r>
            <a:fld id="{4A3AF076-F416-452F-B460-9DFE76B46A93}" type="slidenum">
              <a:rPr lang="en-US" smtClean="0"/>
              <a:pPr>
                <a:defRPr/>
              </a:pPr>
              <a:t>24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r>
              <a:rPr lang="en-US" smtClean="0"/>
              <a:t>3100-P-</a:t>
            </a:r>
            <a:fld id="{4A3AF076-F416-452F-B460-9DFE76B46A93}" type="slidenum">
              <a:rPr lang="en-US" smtClean="0"/>
              <a:pPr>
                <a:defRPr/>
              </a:pPr>
              <a:t>25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r>
              <a:rPr lang="en-US" smtClean="0"/>
              <a:t>3100-P-</a:t>
            </a:r>
            <a:fld id="{4A3AF076-F416-452F-B460-9DFE76B46A93}" type="slidenum">
              <a:rPr lang="en-US" smtClean="0"/>
              <a:pPr>
                <a:defRPr/>
              </a:pPr>
              <a:t>26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r>
              <a:rPr lang="en-US" smtClean="0"/>
              <a:t>3100-P-</a:t>
            </a:r>
            <a:fld id="{4A3AF076-F416-452F-B460-9DFE76B46A93}" type="slidenum">
              <a:rPr lang="en-US" smtClean="0"/>
              <a:pPr>
                <a:defRPr/>
              </a:pPr>
              <a:t>27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r>
              <a:rPr lang="en-US" smtClean="0"/>
              <a:t>3100-P-</a:t>
            </a:r>
            <a:fld id="{4A3AF076-F416-452F-B460-9DFE76B46A93}" type="slidenum">
              <a:rPr lang="en-US" smtClean="0"/>
              <a:pPr>
                <a:defRPr/>
              </a:pPr>
              <a:t>28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r>
              <a:rPr lang="en-US" smtClean="0"/>
              <a:t>3100-P-</a:t>
            </a:r>
            <a:fld id="{4A3AF076-F416-452F-B460-9DFE76B46A93}"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r>
              <a:rPr lang="en-US" smtClean="0"/>
              <a:t>3100-P-</a:t>
            </a:r>
            <a:fld id="{4A3AF076-F416-452F-B460-9DFE76B46A93}" type="slidenum">
              <a:rPr lang="en-US" smtClean="0"/>
              <a:pPr>
                <a:defRPr/>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r>
              <a:rPr lang="en-US" smtClean="0"/>
              <a:t>3100-P-</a:t>
            </a:r>
            <a:fld id="{4A3AF076-F416-452F-B460-9DFE76B46A93}" type="slidenum">
              <a:rPr lang="en-US" smtClean="0"/>
              <a:pPr>
                <a:defRPr/>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r>
              <a:rPr lang="en-US" smtClean="0"/>
              <a:t>3100-P-</a:t>
            </a:r>
            <a:fld id="{4A3AF076-F416-452F-B460-9DFE76B46A93}" type="slidenum">
              <a:rPr lang="en-US" smtClean="0"/>
              <a:pPr>
                <a:defRPr/>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r>
              <a:rPr lang="en-US" smtClean="0"/>
              <a:t>3100-P-</a:t>
            </a:r>
            <a:fld id="{4A3AF076-F416-452F-B460-9DFE76B46A93}" type="slidenum">
              <a:rPr lang="en-US" smtClean="0"/>
              <a:pPr>
                <a:defRPr/>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r>
              <a:rPr lang="en-US" smtClean="0"/>
              <a:t>3100-P-</a:t>
            </a:r>
            <a:fld id="{4A3AF076-F416-452F-B460-9DFE76B46A93}" type="slidenum">
              <a:rPr lang="en-US" smtClean="0"/>
              <a:pPr>
                <a:defRPr/>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r>
              <a:rPr lang="en-US" smtClean="0"/>
              <a:t>3100-P-</a:t>
            </a:r>
            <a:fld id="{4A3AF076-F416-452F-B460-9DFE76B46A93}" type="slidenum">
              <a:rPr lang="en-US" smtClean="0"/>
              <a:pPr>
                <a:defRPr/>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r>
              <a:rPr lang="en-US"/>
              <a:t>3100-P-</a:t>
            </a:r>
            <a:fld id="{B5334E87-81F4-4A01-869F-97E529097E2C}" type="slidenum">
              <a:rPr lang="en-US"/>
              <a:pPr/>
              <a:t>11</a:t>
            </a:fld>
            <a:endParaRPr lang="en-US"/>
          </a:p>
        </p:txBody>
      </p:sp>
      <p:sp>
        <p:nvSpPr>
          <p:cNvPr id="53251" name="Rectangle 1026"/>
          <p:cNvSpPr>
            <a:spLocks noGrp="1" noRot="1" noChangeAspect="1" noChangeArrowheads="1" noTextEdit="1"/>
          </p:cNvSpPr>
          <p:nvPr>
            <p:ph type="sldImg"/>
          </p:nvPr>
        </p:nvSpPr>
        <p:spPr>
          <a:ln/>
        </p:spPr>
      </p:sp>
      <p:sp>
        <p:nvSpPr>
          <p:cNvPr id="53252" name="Rectangle 1027"/>
          <p:cNvSpPr>
            <a:spLocks noGrp="1" noChangeArrowheads="1"/>
          </p:cNvSpPr>
          <p:nvPr>
            <p:ph type="body" idx="1"/>
          </p:nvPr>
        </p:nvSpPr>
        <p:spPr>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048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l="8333" r="8333"/>
          <a:stretch>
            <a:fillRect/>
          </a:stretch>
        </p:blipFill>
        <p:spPr bwMode="auto">
          <a:xfrm>
            <a:off x="0" y="0"/>
            <a:ext cx="9296400" cy="6972300"/>
          </a:xfrm>
          <a:prstGeom prst="rect">
            <a:avLst/>
          </a:prstGeom>
          <a:noFill/>
          <a:ln w="9525">
            <a:noFill/>
            <a:miter lim="800000"/>
            <a:headEnd/>
            <a:tailEnd/>
          </a:ln>
        </p:spPr>
      </p:pic>
      <p:sp>
        <p:nvSpPr>
          <p:cNvPr id="8" name="Subtitle 2"/>
          <p:cNvSpPr>
            <a:spLocks noGrp="1"/>
          </p:cNvSpPr>
          <p:nvPr>
            <p:ph type="subTitle" idx="1"/>
          </p:nvPr>
        </p:nvSpPr>
        <p:spPr>
          <a:xfrm>
            <a:off x="2971800" y="5715000"/>
            <a:ext cx="5791200" cy="1219200"/>
          </a:xfrm>
        </p:spPr>
        <p:txBody>
          <a:bodyPr/>
          <a:lstStyle>
            <a:lvl1pPr algn="r">
              <a:buNone/>
              <a:defRPr b="1">
                <a:effectLst>
                  <a:outerShdw blurRad="38100" dist="38100" dir="2700000" algn="tl">
                    <a:srgbClr val="000000">
                      <a:alpha val="43137"/>
                    </a:srgbClr>
                  </a:outerShdw>
                </a:effectLst>
                <a:latin typeface="Times New Roman"/>
                <a:cs typeface="Times New Roman"/>
              </a:defRPr>
            </a:lvl1pPr>
          </a:lstStyle>
          <a:p>
            <a:endParaRPr lang="en-US" dirty="0"/>
          </a:p>
        </p:txBody>
      </p:sp>
      <p:sp>
        <p:nvSpPr>
          <p:cNvPr id="11" name="Title 1"/>
          <p:cNvSpPr>
            <a:spLocks noGrp="1"/>
          </p:cNvSpPr>
          <p:nvPr>
            <p:ph type="ctrTitle"/>
          </p:nvPr>
        </p:nvSpPr>
        <p:spPr>
          <a:xfrm>
            <a:off x="1905000" y="4473575"/>
            <a:ext cx="6858000" cy="1470025"/>
          </a:xfrm>
        </p:spPr>
        <p:txBody>
          <a:bodyPr/>
          <a:lstStyle>
            <a:lvl1pPr algn="r">
              <a:defRPr sz="5400" b="1" i="0">
                <a:effectLst>
                  <a:outerShdw blurRad="38100" dist="38100" dir="2700000" algn="tl">
                    <a:srgbClr val="000000">
                      <a:alpha val="43137"/>
                    </a:srgbClr>
                  </a:outerShdw>
                </a:effectLst>
                <a:latin typeface="Times New Roman"/>
                <a:cs typeface="Times New Roman"/>
              </a:defRPr>
            </a:lvl1p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CDCAE67-E89D-4BB4-B61B-54BC0670CF18}" type="datetime1">
              <a:rPr lang="en-US"/>
              <a:pPr/>
              <a:t>5/20/2014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B92C29F-D602-4F43-B69F-6F199E9502A6}"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09C0921-2D70-4E08-98D8-EB39DE03150A}" type="datetime1">
              <a:rPr lang="en-US"/>
              <a:pPr/>
              <a:t>5/20/2014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71ADD8F-4C0D-4DEB-AFE1-513E68AA82D5}"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3" descr="C:\Documents and Settings\marvin.kerr\Desktop\Clip Art\New Hoya Shield 2.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032500" y="457200"/>
            <a:ext cx="2730500" cy="2438400"/>
          </a:xfrm>
          <a:prstGeom prst="rect">
            <a:avLst/>
          </a:prstGeom>
          <a:noFill/>
          <a:ln w="9525">
            <a:noFill/>
            <a:miter lim="800000"/>
            <a:headEnd/>
            <a:tailEnd/>
          </a:ln>
        </p:spPr>
      </p:pic>
      <p:sp>
        <p:nvSpPr>
          <p:cNvPr id="4" name="Rectangle 3"/>
          <p:cNvSpPr/>
          <p:nvPr userDrawn="1"/>
        </p:nvSpPr>
        <p:spPr>
          <a:xfrm>
            <a:off x="0" y="0"/>
            <a:ext cx="5943600" cy="4038600"/>
          </a:xfrm>
          <a:prstGeom prst="rect">
            <a:avLst/>
          </a:prstGeom>
          <a:solidFill>
            <a:srgbClr val="006600"/>
          </a:solidFill>
          <a:ln>
            <a:solidFill>
              <a:srgbClr val="006600"/>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L-Shape 4"/>
          <p:cNvSpPr/>
          <p:nvPr userDrawn="1"/>
        </p:nvSpPr>
        <p:spPr>
          <a:xfrm flipH="1">
            <a:off x="2667000" y="0"/>
            <a:ext cx="6477000" cy="6858000"/>
          </a:xfrm>
          <a:prstGeom prst="corner">
            <a:avLst>
              <a:gd name="adj1" fmla="val 6079"/>
              <a:gd name="adj2" fmla="val 6466"/>
            </a:avLst>
          </a:prstGeom>
          <a:solidFill>
            <a:srgbClr val="CCCC00"/>
          </a:solidFill>
          <a:ln>
            <a:solidFill>
              <a:srgbClr val="CCCC00"/>
            </a:solidFill>
          </a:ln>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sp>
        <p:nvSpPr>
          <p:cNvPr id="11" name="Title 1"/>
          <p:cNvSpPr>
            <a:spLocks noGrp="1"/>
          </p:cNvSpPr>
          <p:nvPr>
            <p:ph type="ctrTitle"/>
          </p:nvPr>
        </p:nvSpPr>
        <p:spPr>
          <a:xfrm>
            <a:off x="457200" y="4549775"/>
            <a:ext cx="7772400" cy="1470025"/>
          </a:xfrm>
        </p:spPr>
        <p:txBody>
          <a:bodyPr/>
          <a:lstStyle>
            <a:lvl1pPr>
              <a:defRPr sz="5400" b="1">
                <a:effectLst>
                  <a:outerShdw blurRad="38100" dist="38100" dir="2700000" algn="tl">
                    <a:srgbClr val="000000">
                      <a:alpha val="43137"/>
                    </a:srgbClr>
                  </a:outerShdw>
                </a:effectLst>
                <a:latin typeface="Times New Roman" pitchFamily="18" charset="0"/>
                <a:cs typeface="Times New Roman" pitchFamily="18" charset="0"/>
              </a:defRPr>
            </a:lvl1pPr>
          </a:lstStyle>
          <a:p>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3" name="Picture 3" descr="C:\Documents and Settings\marvin.kerr\Desktop\Clip Art\New Hoya Shield 2.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032500" y="457200"/>
            <a:ext cx="2730500" cy="2438400"/>
          </a:xfrm>
          <a:prstGeom prst="rect">
            <a:avLst/>
          </a:prstGeom>
          <a:noFill/>
          <a:ln w="9525">
            <a:noFill/>
            <a:miter lim="800000"/>
            <a:headEnd/>
            <a:tailEnd/>
          </a:ln>
        </p:spPr>
      </p:pic>
      <p:sp>
        <p:nvSpPr>
          <p:cNvPr id="4" name="Rectangle 3"/>
          <p:cNvSpPr/>
          <p:nvPr userDrawn="1"/>
        </p:nvSpPr>
        <p:spPr>
          <a:xfrm>
            <a:off x="0" y="0"/>
            <a:ext cx="5943600" cy="4038600"/>
          </a:xfrm>
          <a:prstGeom prst="rect">
            <a:avLst/>
          </a:prstGeom>
          <a:solidFill>
            <a:srgbClr val="006600"/>
          </a:solidFill>
          <a:ln>
            <a:solidFill>
              <a:srgbClr val="006600"/>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L-Shape 4"/>
          <p:cNvSpPr/>
          <p:nvPr userDrawn="1"/>
        </p:nvSpPr>
        <p:spPr>
          <a:xfrm flipH="1">
            <a:off x="2667000" y="0"/>
            <a:ext cx="6477000" cy="6858000"/>
          </a:xfrm>
          <a:prstGeom prst="corner">
            <a:avLst>
              <a:gd name="adj1" fmla="val 6079"/>
              <a:gd name="adj2" fmla="val 6466"/>
            </a:avLst>
          </a:prstGeom>
          <a:solidFill>
            <a:srgbClr val="CCCC00"/>
          </a:solidFill>
          <a:ln>
            <a:solidFill>
              <a:srgbClr val="CCCC00"/>
            </a:solidFill>
          </a:ln>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sp>
        <p:nvSpPr>
          <p:cNvPr id="11" name="Title 1"/>
          <p:cNvSpPr>
            <a:spLocks noGrp="1"/>
          </p:cNvSpPr>
          <p:nvPr>
            <p:ph type="ctrTitle"/>
          </p:nvPr>
        </p:nvSpPr>
        <p:spPr>
          <a:xfrm>
            <a:off x="457200" y="4549775"/>
            <a:ext cx="7772400" cy="1470025"/>
          </a:xfrm>
        </p:spPr>
        <p:txBody>
          <a:bodyPr/>
          <a:lstStyle>
            <a:lvl1pPr>
              <a:defRPr sz="5400" b="1">
                <a:effectLst>
                  <a:outerShdw blurRad="38100" dist="38100" dir="2700000" algn="tl">
                    <a:srgbClr val="000000">
                      <a:alpha val="43137"/>
                    </a:srgbClr>
                  </a:outerShdw>
                </a:effectLst>
                <a:latin typeface="Times New Roman" pitchFamily="18" charset="0"/>
                <a:cs typeface="Times New Roman" pitchFamily="18" charset="0"/>
              </a:defRPr>
            </a:lvl1pPr>
          </a:lstStyle>
          <a:p>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3" name="Picture 3" descr="C:\Documents and Settings\marvin.kerr\Desktop\Clip Art\New Hoya Shield 2.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032500" y="457200"/>
            <a:ext cx="2730500" cy="2438400"/>
          </a:xfrm>
          <a:prstGeom prst="rect">
            <a:avLst/>
          </a:prstGeom>
          <a:noFill/>
          <a:ln w="9525">
            <a:noFill/>
            <a:miter lim="800000"/>
            <a:headEnd/>
            <a:tailEnd/>
          </a:ln>
        </p:spPr>
      </p:pic>
      <p:sp>
        <p:nvSpPr>
          <p:cNvPr id="4" name="Rectangle 3"/>
          <p:cNvSpPr/>
          <p:nvPr userDrawn="1"/>
        </p:nvSpPr>
        <p:spPr>
          <a:xfrm>
            <a:off x="0" y="0"/>
            <a:ext cx="5943600" cy="4038600"/>
          </a:xfrm>
          <a:prstGeom prst="rect">
            <a:avLst/>
          </a:prstGeom>
          <a:solidFill>
            <a:srgbClr val="006600"/>
          </a:solidFill>
          <a:ln>
            <a:solidFill>
              <a:srgbClr val="006600"/>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L-Shape 4"/>
          <p:cNvSpPr/>
          <p:nvPr userDrawn="1"/>
        </p:nvSpPr>
        <p:spPr>
          <a:xfrm flipH="1">
            <a:off x="2667000" y="0"/>
            <a:ext cx="6477000" cy="6858000"/>
          </a:xfrm>
          <a:prstGeom prst="corner">
            <a:avLst>
              <a:gd name="adj1" fmla="val 6079"/>
              <a:gd name="adj2" fmla="val 6466"/>
            </a:avLst>
          </a:prstGeom>
          <a:solidFill>
            <a:srgbClr val="CCCC00"/>
          </a:solidFill>
          <a:ln>
            <a:solidFill>
              <a:srgbClr val="CCCC00"/>
            </a:solidFill>
          </a:ln>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sp>
        <p:nvSpPr>
          <p:cNvPr id="11" name="Title 1"/>
          <p:cNvSpPr>
            <a:spLocks noGrp="1"/>
          </p:cNvSpPr>
          <p:nvPr>
            <p:ph type="ctrTitle"/>
          </p:nvPr>
        </p:nvSpPr>
        <p:spPr>
          <a:xfrm>
            <a:off x="457200" y="4549775"/>
            <a:ext cx="7772400" cy="1470025"/>
          </a:xfrm>
        </p:spPr>
        <p:txBody>
          <a:bodyPr/>
          <a:lstStyle>
            <a:lvl1pPr>
              <a:defRPr sz="5400" b="1">
                <a:effectLst>
                  <a:outerShdw blurRad="38100" dist="38100" dir="2700000" algn="tl">
                    <a:srgbClr val="000000">
                      <a:alpha val="43137"/>
                    </a:srgbClr>
                  </a:outerShdw>
                </a:effectLst>
                <a:latin typeface="Times New Roman" pitchFamily="18" charset="0"/>
                <a:cs typeface="Times New Roman" pitchFamily="18" charset="0"/>
              </a:defRPr>
            </a:lvl1pPr>
          </a:lstStyle>
          <a:p>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728663"/>
            <a:ext cx="7772400" cy="51387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85"/>
          <p:cNvSpPr>
            <a:spLocks noGrp="1" noChangeArrowheads="1"/>
          </p:cNvSpPr>
          <p:nvPr>
            <p:ph type="sldNum" sz="quarter" idx="12"/>
          </p:nvPr>
        </p:nvSpPr>
        <p:spPr>
          <a:ln/>
        </p:spPr>
        <p:txBody>
          <a:bodyPr/>
          <a:lstStyle>
            <a:lvl1pPr>
              <a:defRPr/>
            </a:lvl1pPr>
          </a:lstStyle>
          <a:p>
            <a:pPr>
              <a:defRPr/>
            </a:pPr>
            <a:fld id="{3CA024CE-930F-4743-990B-4078149C1332}" type="slidenum">
              <a:rPr lang="en-US"/>
              <a:pPr>
                <a:defRPr/>
              </a:pPr>
              <a:t>‹#›</a:t>
            </a:fld>
            <a:endParaRPr lang="en-US"/>
          </a:p>
        </p:txBody>
      </p:sp>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85"/>
          <p:cNvSpPr>
            <a:spLocks noGrp="1" noChangeArrowheads="1"/>
          </p:cNvSpPr>
          <p:nvPr>
            <p:ph type="sldNum" sz="quarter" idx="12"/>
          </p:nvPr>
        </p:nvSpPr>
        <p:spPr>
          <a:ln/>
        </p:spPr>
        <p:txBody>
          <a:bodyPr/>
          <a:lstStyle>
            <a:lvl1pPr>
              <a:defRPr/>
            </a:lvl1pPr>
          </a:lstStyle>
          <a:p>
            <a:pPr>
              <a:defRPr/>
            </a:pPr>
            <a:fld id="{BD041FA5-4AF2-479C-B54D-27923F9C7E39}" type="slidenum">
              <a:rPr lang="en-US"/>
              <a:pPr>
                <a:defRPr/>
              </a:pPr>
              <a:t>‹#›</a:t>
            </a:fld>
            <a:endParaRPr 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2150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l="8333" r="8333"/>
          <a:stretch>
            <a:fillRect/>
          </a:stretch>
        </p:blipFill>
        <p:spPr bwMode="auto">
          <a:xfrm>
            <a:off x="0" y="0"/>
            <a:ext cx="9144000" cy="6858000"/>
          </a:xfrm>
          <a:prstGeom prst="rect">
            <a:avLst/>
          </a:prstGeom>
          <a:noFill/>
          <a:ln w="9525">
            <a:noFill/>
            <a:miter lim="800000"/>
            <a:headEnd/>
            <a:tailEnd/>
          </a:ln>
        </p:spPr>
      </p:pic>
      <p:pic>
        <p:nvPicPr>
          <p:cNvPr id="11" name="Picture 10" descr="AF Symbol Blue.jpg"/>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200" y="0"/>
            <a:ext cx="1477178" cy="1401210"/>
          </a:xfrm>
          <a:prstGeom prst="rect">
            <a:avLst/>
          </a:prstGeom>
          <a:noFill/>
          <a:ln>
            <a:noFill/>
          </a:ln>
        </p:spPr>
      </p:pic>
      <p:cxnSp>
        <p:nvCxnSpPr>
          <p:cNvPr id="6" name="Straight Connector 5"/>
          <p:cNvCxnSpPr/>
          <p:nvPr userDrawn="1"/>
        </p:nvCxnSpPr>
        <p:spPr>
          <a:xfrm>
            <a:off x="1981200" y="1143000"/>
            <a:ext cx="6812280" cy="1588"/>
          </a:xfrm>
          <a:prstGeom prst="line">
            <a:avLst/>
          </a:prstGeom>
          <a:ln w="155575">
            <a:solidFill>
              <a:srgbClr val="002368"/>
            </a:solidFill>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33400" y="1600201"/>
            <a:ext cx="8229600" cy="990600"/>
          </a:xfrm>
        </p:spPr>
        <p:txBody>
          <a:bodyPr/>
          <a:lstStyle>
            <a:lvl1pPr marL="0" indent="0" algn="ctr">
              <a:buFontTx/>
              <a:buNone/>
              <a:defRPr b="1">
                <a:solidFill>
                  <a:srgbClr val="002368"/>
                </a:solidFill>
                <a:latin typeface="Times New Roman"/>
                <a:cs typeface="Times New Roman"/>
              </a:defRPr>
            </a:lvl1pPr>
            <a:lvl2pPr marL="457200" indent="0" algn="ctr">
              <a:buFontTx/>
              <a:buNone/>
              <a:defRPr>
                <a:latin typeface="Times New Roman"/>
                <a:cs typeface="Times New Roman"/>
              </a:defRPr>
            </a:lvl2pPr>
            <a:lvl3pPr marL="914400" indent="0" algn="ctr">
              <a:buFontTx/>
              <a:buNone/>
              <a:defRPr>
                <a:latin typeface="Times New Roman"/>
                <a:cs typeface="Times New Roman"/>
              </a:defRPr>
            </a:lvl3pPr>
            <a:lvl4pPr marL="1371600" indent="0" algn="ctr">
              <a:buFontTx/>
              <a:buNone/>
              <a:defRPr>
                <a:latin typeface="Times New Roman"/>
                <a:cs typeface="Times New Roman"/>
              </a:defRPr>
            </a:lvl4pPr>
            <a:lvl5pPr marL="1828800" indent="0" algn="ctr">
              <a:buFontTx/>
              <a:buNone/>
              <a:defRPr>
                <a:latin typeface="Times New Roman"/>
                <a:cs typeface="Times New Roman"/>
              </a:defRPr>
            </a:lvl5pPr>
          </a:lstStyle>
          <a:p>
            <a:pPr lvl="0"/>
            <a:r>
              <a:rPr lang="en-US" dirty="0" smtClean="0"/>
              <a:t>Click to edit Master text styles</a:t>
            </a:r>
          </a:p>
        </p:txBody>
      </p:sp>
      <p:sp>
        <p:nvSpPr>
          <p:cNvPr id="2" name="Title 1"/>
          <p:cNvSpPr>
            <a:spLocks noGrp="1"/>
          </p:cNvSpPr>
          <p:nvPr>
            <p:ph type="title"/>
          </p:nvPr>
        </p:nvSpPr>
        <p:spPr>
          <a:xfrm>
            <a:off x="533400" y="0"/>
            <a:ext cx="8229600" cy="1143000"/>
          </a:xfrm>
        </p:spPr>
        <p:txBody>
          <a:bodyPr>
            <a:normAutofit/>
          </a:bodyPr>
          <a:lstStyle>
            <a:lvl1pPr algn="r">
              <a:defRPr sz="4000" b="1">
                <a:effectLst>
                  <a:outerShdw blurRad="38100" dist="38100" dir="2700000" algn="tl">
                    <a:srgbClr val="000000">
                      <a:alpha val="43137"/>
                    </a:srgbClr>
                  </a:outerShdw>
                </a:effectLst>
                <a:latin typeface="Times New Roman" pitchFamily="18" charset="0"/>
                <a:cs typeface="Times New Roman" pitchFamily="18" charset="0"/>
              </a:defRPr>
            </a:lvl1pPr>
          </a:lstStyle>
          <a:p>
            <a:r>
              <a:rPr lang="en-US" dirty="0" smtClean="0"/>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fld id="{6092E1ED-56A1-416C-B18A-BFFB0EF35A2C}" type="datetime1">
              <a:rPr lang="en-US"/>
              <a:pPr/>
              <a:t>5/20/2014</a:t>
            </a:fld>
            <a:endParaRPr lang="en-US"/>
          </a:p>
        </p:txBody>
      </p:sp>
      <p:sp>
        <p:nvSpPr>
          <p:cNvPr id="9" name="Footer Placeholder 4"/>
          <p:cNvSpPr>
            <a:spLocks noGrp="1"/>
          </p:cNvSpPr>
          <p:nvPr>
            <p:ph type="ftr" sz="quarter" idx="11"/>
          </p:nvPr>
        </p:nvSpPr>
        <p:spPr/>
        <p:txBody>
          <a:bodyPr/>
          <a:lstStyle>
            <a:lvl1pPr>
              <a:defRPr/>
            </a:lvl1pPr>
          </a:lstStyle>
          <a:p>
            <a:endParaRPr lang="en-US"/>
          </a:p>
        </p:txBody>
      </p:sp>
      <p:sp>
        <p:nvSpPr>
          <p:cNvPr id="10" name="Slide Number Placeholder 5"/>
          <p:cNvSpPr>
            <a:spLocks noGrp="1"/>
          </p:cNvSpPr>
          <p:nvPr>
            <p:ph type="sldNum" sz="quarter" idx="12"/>
          </p:nvPr>
        </p:nvSpPr>
        <p:spPr/>
        <p:txBody>
          <a:bodyPr/>
          <a:lstStyle>
            <a:lvl1pPr>
              <a:defRPr/>
            </a:lvl1pPr>
          </a:lstStyle>
          <a:p>
            <a:fld id="{F007EA91-4907-4829-9C20-676F2E1DCC12}"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00F49F59-F97F-4418-BC3B-6EC65723EE25}" type="datetime1">
              <a:rPr lang="en-US"/>
              <a:pPr/>
              <a:t>5/20/2014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6998E08-D7FE-4010-A517-040F530A3A86}"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6" name="Group 15"/>
          <p:cNvGrpSpPr/>
          <p:nvPr userDrawn="1"/>
        </p:nvGrpSpPr>
        <p:grpSpPr>
          <a:xfrm>
            <a:off x="0" y="0"/>
            <a:ext cx="9144000" cy="6858000"/>
            <a:chOff x="0" y="0"/>
            <a:chExt cx="9144000" cy="6858000"/>
          </a:xfrm>
        </p:grpSpPr>
        <p:pic>
          <p:nvPicPr>
            <p:cNvPr id="1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l="8333" r="8333"/>
            <a:stretch>
              <a:fillRect/>
            </a:stretch>
          </p:blipFill>
          <p:spPr bwMode="auto">
            <a:xfrm>
              <a:off x="0" y="0"/>
              <a:ext cx="9144000" cy="6858000"/>
            </a:xfrm>
            <a:prstGeom prst="rect">
              <a:avLst/>
            </a:prstGeom>
            <a:noFill/>
            <a:ln w="9525">
              <a:noFill/>
              <a:miter lim="800000"/>
              <a:headEnd/>
              <a:tailEnd/>
            </a:ln>
          </p:spPr>
        </p:pic>
        <p:pic>
          <p:nvPicPr>
            <p:cNvPr id="13" name="Picture 12" descr="AF Symbol Blue.jpg"/>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200" y="0"/>
              <a:ext cx="1477178" cy="1401210"/>
            </a:xfrm>
            <a:prstGeom prst="rect">
              <a:avLst/>
            </a:prstGeom>
            <a:noFill/>
            <a:ln>
              <a:noFill/>
            </a:ln>
          </p:spPr>
        </p:pic>
        <p:cxnSp>
          <p:nvCxnSpPr>
            <p:cNvPr id="14" name="Straight Connector 13"/>
            <p:cNvCxnSpPr/>
            <p:nvPr userDrawn="1"/>
          </p:nvCxnSpPr>
          <p:spPr>
            <a:xfrm>
              <a:off x="1981200" y="1143000"/>
              <a:ext cx="6812280" cy="1588"/>
            </a:xfrm>
            <a:prstGeom prst="line">
              <a:avLst/>
            </a:prstGeom>
            <a:ln w="155575">
              <a:solidFill>
                <a:srgbClr val="002368"/>
              </a:solidFill>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grpSp>
      <p:sp>
        <p:nvSpPr>
          <p:cNvPr id="3" name="Content Placeholder 2"/>
          <p:cNvSpPr>
            <a:spLocks noGrp="1"/>
          </p:cNvSpPr>
          <p:nvPr>
            <p:ph sz="half" idx="1"/>
          </p:nvPr>
        </p:nvSpPr>
        <p:spPr>
          <a:xfrm>
            <a:off x="5334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Title 1"/>
          <p:cNvSpPr>
            <a:spLocks noGrp="1"/>
          </p:cNvSpPr>
          <p:nvPr>
            <p:ph type="title"/>
          </p:nvPr>
        </p:nvSpPr>
        <p:spPr>
          <a:xfrm>
            <a:off x="533400" y="0"/>
            <a:ext cx="8229600" cy="1143000"/>
          </a:xfrm>
        </p:spPr>
        <p:txBody>
          <a:bodyPr>
            <a:normAutofit/>
          </a:bodyPr>
          <a:lstStyle>
            <a:lvl1pPr algn="r">
              <a:defRPr sz="4000" b="1">
                <a:effectLst>
                  <a:outerShdw blurRad="38100" dist="38100" dir="2700000" algn="tl">
                    <a:srgbClr val="000000">
                      <a:alpha val="43137"/>
                    </a:srgbClr>
                  </a:outerShdw>
                </a:effectLst>
                <a:latin typeface="Times New Roman" pitchFamily="18" charset="0"/>
                <a:cs typeface="Times New Roman" pitchFamily="18" charset="0"/>
              </a:defRPr>
            </a:lvl1pPr>
          </a:lstStyle>
          <a:p>
            <a:r>
              <a:rPr lang="en-US" dirty="0" smtClean="0"/>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fld id="{B333280C-8980-4738-B56C-59968B6F2DDE}" type="datetime1">
              <a:rPr lang="en-US"/>
              <a:pPr/>
              <a:t>5/20/2014</a:t>
            </a:fld>
            <a:endParaRPr lang="en-US"/>
          </a:p>
        </p:txBody>
      </p:sp>
      <p:sp>
        <p:nvSpPr>
          <p:cNvPr id="10" name="Footer Placeholder 5"/>
          <p:cNvSpPr>
            <a:spLocks noGrp="1"/>
          </p:cNvSpPr>
          <p:nvPr>
            <p:ph type="ftr" sz="quarter" idx="11"/>
          </p:nvPr>
        </p:nvSpPr>
        <p:spPr/>
        <p:txBody>
          <a:bodyPr/>
          <a:lstStyle>
            <a:lvl1pPr>
              <a:defRPr/>
            </a:lvl1pPr>
          </a:lstStyle>
          <a:p>
            <a:endParaRPr lang="en-US"/>
          </a:p>
        </p:txBody>
      </p:sp>
      <p:sp>
        <p:nvSpPr>
          <p:cNvPr id="11" name="Slide Number Placeholder 6"/>
          <p:cNvSpPr>
            <a:spLocks noGrp="1"/>
          </p:cNvSpPr>
          <p:nvPr>
            <p:ph type="sldNum" sz="quarter" idx="12"/>
          </p:nvPr>
        </p:nvSpPr>
        <p:spPr/>
        <p:txBody>
          <a:bodyPr/>
          <a:lstStyle>
            <a:lvl1pPr>
              <a:defRPr/>
            </a:lvl1pPr>
          </a:lstStyle>
          <a:p>
            <a:fld id="{DED57EE5-B51A-40EB-BF92-E226A42EECDF}"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9" name="Group 18"/>
          <p:cNvGrpSpPr/>
          <p:nvPr userDrawn="1"/>
        </p:nvGrpSpPr>
        <p:grpSpPr>
          <a:xfrm>
            <a:off x="0" y="0"/>
            <a:ext cx="9144000" cy="6858000"/>
            <a:chOff x="0" y="0"/>
            <a:chExt cx="9144000" cy="6858000"/>
          </a:xfrm>
        </p:grpSpPr>
        <p:pic>
          <p:nvPicPr>
            <p:cNvPr id="2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l="8333" r="8333"/>
            <a:stretch>
              <a:fillRect/>
            </a:stretch>
          </p:blipFill>
          <p:spPr bwMode="auto">
            <a:xfrm>
              <a:off x="0" y="0"/>
              <a:ext cx="9144000" cy="6858000"/>
            </a:xfrm>
            <a:prstGeom prst="rect">
              <a:avLst/>
            </a:prstGeom>
            <a:noFill/>
            <a:ln w="9525">
              <a:noFill/>
              <a:miter lim="800000"/>
              <a:headEnd/>
              <a:tailEnd/>
            </a:ln>
          </p:spPr>
        </p:pic>
        <p:pic>
          <p:nvPicPr>
            <p:cNvPr id="21" name="Picture 20" descr="AF Symbol Blue.jpg"/>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200" y="0"/>
              <a:ext cx="1477178" cy="1401210"/>
            </a:xfrm>
            <a:prstGeom prst="rect">
              <a:avLst/>
            </a:prstGeom>
            <a:noFill/>
            <a:ln>
              <a:noFill/>
            </a:ln>
          </p:spPr>
        </p:pic>
        <p:cxnSp>
          <p:nvCxnSpPr>
            <p:cNvPr id="22" name="Straight Connector 21"/>
            <p:cNvCxnSpPr/>
            <p:nvPr userDrawn="1"/>
          </p:nvCxnSpPr>
          <p:spPr>
            <a:xfrm>
              <a:off x="1981200" y="1143000"/>
              <a:ext cx="6812280" cy="1588"/>
            </a:xfrm>
            <a:prstGeom prst="line">
              <a:avLst/>
            </a:prstGeom>
            <a:ln w="155575">
              <a:solidFill>
                <a:srgbClr val="002368"/>
              </a:solidFill>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grpSp>
      <p:sp>
        <p:nvSpPr>
          <p:cNvPr id="17" name="Title 1"/>
          <p:cNvSpPr>
            <a:spLocks noGrp="1"/>
          </p:cNvSpPr>
          <p:nvPr>
            <p:ph type="title"/>
          </p:nvPr>
        </p:nvSpPr>
        <p:spPr>
          <a:xfrm>
            <a:off x="533400" y="0"/>
            <a:ext cx="8229600" cy="1143000"/>
          </a:xfrm>
        </p:spPr>
        <p:txBody>
          <a:bodyPr>
            <a:normAutofit/>
          </a:bodyPr>
          <a:lstStyle>
            <a:lvl1pPr algn="r">
              <a:defRPr sz="4000" b="1">
                <a:effectLst>
                  <a:outerShdw blurRad="38100" dist="38100" dir="2700000" algn="tl">
                    <a:srgbClr val="000000">
                      <a:alpha val="43137"/>
                    </a:srgbClr>
                  </a:outerShdw>
                </a:effectLst>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334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34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7212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212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Date Placeholder 6"/>
          <p:cNvSpPr>
            <a:spLocks noGrp="1"/>
          </p:cNvSpPr>
          <p:nvPr>
            <p:ph type="dt" sz="half" idx="10"/>
          </p:nvPr>
        </p:nvSpPr>
        <p:spPr/>
        <p:txBody>
          <a:bodyPr/>
          <a:lstStyle>
            <a:lvl1pPr>
              <a:defRPr/>
            </a:lvl1pPr>
          </a:lstStyle>
          <a:p>
            <a:fld id="{2F6F35F7-F2F4-4B85-A4AD-EDBAACD1F883}" type="datetime1">
              <a:rPr lang="en-US"/>
              <a:pPr/>
              <a:t>5/20/2014</a:t>
            </a:fld>
            <a:endParaRPr lang="en-US"/>
          </a:p>
        </p:txBody>
      </p:sp>
      <p:sp>
        <p:nvSpPr>
          <p:cNvPr id="12" name="Footer Placeholder 7"/>
          <p:cNvSpPr>
            <a:spLocks noGrp="1"/>
          </p:cNvSpPr>
          <p:nvPr>
            <p:ph type="ftr" sz="quarter" idx="11"/>
          </p:nvPr>
        </p:nvSpPr>
        <p:spPr/>
        <p:txBody>
          <a:bodyPr/>
          <a:lstStyle>
            <a:lvl1pPr>
              <a:defRPr/>
            </a:lvl1pPr>
          </a:lstStyle>
          <a:p>
            <a:endParaRPr lang="en-US"/>
          </a:p>
        </p:txBody>
      </p:sp>
      <p:sp>
        <p:nvSpPr>
          <p:cNvPr id="13" name="Slide Number Placeholder 8"/>
          <p:cNvSpPr>
            <a:spLocks noGrp="1"/>
          </p:cNvSpPr>
          <p:nvPr>
            <p:ph type="sldNum" sz="quarter" idx="12"/>
          </p:nvPr>
        </p:nvSpPr>
        <p:spPr/>
        <p:txBody>
          <a:bodyPr/>
          <a:lstStyle>
            <a:lvl1pPr>
              <a:defRPr/>
            </a:lvl1pPr>
          </a:lstStyle>
          <a:p>
            <a:fld id="{0CA5B742-458C-4FB2-8FCC-268421633BCC}"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0" name="Group 9"/>
          <p:cNvGrpSpPr/>
          <p:nvPr userDrawn="1"/>
        </p:nvGrpSpPr>
        <p:grpSpPr>
          <a:xfrm>
            <a:off x="0" y="0"/>
            <a:ext cx="9144000" cy="6858000"/>
            <a:chOff x="0" y="0"/>
            <a:chExt cx="9144000" cy="6858000"/>
          </a:xfrm>
        </p:grpSpPr>
        <p:pic>
          <p:nvPicPr>
            <p:cNvPr id="11"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l="8333" r="8333"/>
            <a:stretch>
              <a:fillRect/>
            </a:stretch>
          </p:blipFill>
          <p:spPr bwMode="auto">
            <a:xfrm>
              <a:off x="0" y="0"/>
              <a:ext cx="9144000" cy="6858000"/>
            </a:xfrm>
            <a:prstGeom prst="rect">
              <a:avLst/>
            </a:prstGeom>
            <a:noFill/>
            <a:ln w="9525">
              <a:noFill/>
              <a:miter lim="800000"/>
              <a:headEnd/>
              <a:tailEnd/>
            </a:ln>
          </p:spPr>
        </p:pic>
        <p:pic>
          <p:nvPicPr>
            <p:cNvPr id="12" name="Picture 11" descr="AF Symbol Blue.jpg"/>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200" y="0"/>
              <a:ext cx="1477178" cy="1401210"/>
            </a:xfrm>
            <a:prstGeom prst="rect">
              <a:avLst/>
            </a:prstGeom>
            <a:noFill/>
            <a:ln>
              <a:noFill/>
            </a:ln>
          </p:spPr>
        </p:pic>
        <p:cxnSp>
          <p:nvCxnSpPr>
            <p:cNvPr id="14" name="Straight Connector 13"/>
            <p:cNvCxnSpPr/>
            <p:nvPr userDrawn="1"/>
          </p:nvCxnSpPr>
          <p:spPr>
            <a:xfrm>
              <a:off x="1981200" y="1143000"/>
              <a:ext cx="6812280" cy="1588"/>
            </a:xfrm>
            <a:prstGeom prst="line">
              <a:avLst/>
            </a:prstGeom>
            <a:ln w="155575">
              <a:solidFill>
                <a:srgbClr val="002368"/>
              </a:solidFill>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grpSp>
      <p:sp>
        <p:nvSpPr>
          <p:cNvPr id="13" name="Title 1"/>
          <p:cNvSpPr>
            <a:spLocks noGrp="1"/>
          </p:cNvSpPr>
          <p:nvPr>
            <p:ph type="title"/>
          </p:nvPr>
        </p:nvSpPr>
        <p:spPr>
          <a:xfrm>
            <a:off x="533400" y="0"/>
            <a:ext cx="8229600" cy="1143000"/>
          </a:xfrm>
        </p:spPr>
        <p:txBody>
          <a:bodyPr>
            <a:normAutofit/>
          </a:bodyPr>
          <a:lstStyle>
            <a:lvl1pPr algn="r">
              <a:defRPr sz="4000" b="1">
                <a:effectLst>
                  <a:outerShdw blurRad="38100" dist="38100" dir="2700000" algn="tl">
                    <a:srgbClr val="000000">
                      <a:alpha val="43137"/>
                    </a:srgbClr>
                  </a:outerShdw>
                </a:effectLst>
                <a:latin typeface="Times New Roman" pitchFamily="18" charset="0"/>
                <a:cs typeface="Times New Roman" pitchFamily="18" charset="0"/>
              </a:defRPr>
            </a:lvl1pPr>
          </a:lstStyle>
          <a:p>
            <a:r>
              <a:rPr lang="en-US" dirty="0" smtClean="0"/>
              <a:t>Click to edit Master title style</a:t>
            </a:r>
            <a:endParaRPr lang="en-US" dirty="0"/>
          </a:p>
        </p:txBody>
      </p:sp>
      <p:sp>
        <p:nvSpPr>
          <p:cNvPr id="7" name="Date Placeholder 2"/>
          <p:cNvSpPr>
            <a:spLocks noGrp="1"/>
          </p:cNvSpPr>
          <p:nvPr>
            <p:ph type="dt" sz="half" idx="10"/>
          </p:nvPr>
        </p:nvSpPr>
        <p:spPr/>
        <p:txBody>
          <a:bodyPr/>
          <a:lstStyle>
            <a:lvl1pPr>
              <a:defRPr/>
            </a:lvl1pPr>
          </a:lstStyle>
          <a:p>
            <a:fld id="{2DF6C973-CFEC-4130-8EE4-980FB3712F0C}" type="datetime1">
              <a:rPr lang="en-US"/>
              <a:pPr/>
              <a:t>5/20/2014</a:t>
            </a:fld>
            <a:endParaRPr lang="en-US"/>
          </a:p>
        </p:txBody>
      </p:sp>
      <p:sp>
        <p:nvSpPr>
          <p:cNvPr id="8" name="Footer Placeholder 3"/>
          <p:cNvSpPr>
            <a:spLocks noGrp="1"/>
          </p:cNvSpPr>
          <p:nvPr>
            <p:ph type="ftr" sz="quarter" idx="11"/>
          </p:nvPr>
        </p:nvSpPr>
        <p:spPr/>
        <p:txBody>
          <a:bodyPr/>
          <a:lstStyle>
            <a:lvl1pPr>
              <a:defRPr/>
            </a:lvl1pPr>
          </a:lstStyle>
          <a:p>
            <a:endParaRPr lang="en-US"/>
          </a:p>
        </p:txBody>
      </p:sp>
      <p:sp>
        <p:nvSpPr>
          <p:cNvPr id="9" name="Slide Number Placeholder 4"/>
          <p:cNvSpPr>
            <a:spLocks noGrp="1"/>
          </p:cNvSpPr>
          <p:nvPr>
            <p:ph type="sldNum" sz="quarter" idx="12"/>
          </p:nvPr>
        </p:nvSpPr>
        <p:spPr/>
        <p:txBody>
          <a:bodyPr/>
          <a:lstStyle>
            <a:lvl1pPr>
              <a:defRPr/>
            </a:lvl1pPr>
          </a:lstStyle>
          <a:p>
            <a:fld id="{5AD37728-8157-44D5-BFD9-9111742F46AD}"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782CA2A9-9CAC-4FDB-B630-731EB7727567}" type="datetime1">
              <a:rPr lang="en-US"/>
              <a:pPr/>
              <a:t>5/20/2014</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AFF52D39-8499-47DB-9394-6FF0EB3D0945}"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B7AF53E9-3C29-4D61-B093-CA401AEB0D3A}" type="datetime1">
              <a:rPr lang="en-US"/>
              <a:pPr/>
              <a:t>5/20/2014</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42AF714F-F197-44B8-936E-23C26BD374AC}"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940052CD-3002-424C-96E7-7E09EEB02164}" type="datetime1">
              <a:rPr lang="en-US"/>
              <a:pPr/>
              <a:t>5/20/2014</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995D45C9-B4FE-4412-8FAB-FB2390587524}" type="slidenum">
              <a:rPr lang="en-US"/>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65" charset="0"/>
              </a:defRPr>
            </a:lvl1pPr>
          </a:lstStyle>
          <a:p>
            <a:fld id="{767F67E7-25B5-4D11-AB58-D71DFF515425}" type="datetime1">
              <a:rPr lang="en-US"/>
              <a:pPr/>
              <a:t>5/20/2014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65"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65" charset="0"/>
              </a:defRPr>
            </a:lvl1pPr>
          </a:lstStyle>
          <a:p>
            <a:fld id="{F034EA1A-9678-42B8-9535-3B72830FDA5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697" r:id="rId3"/>
    <p:sldLayoutId id="2147483705" r:id="rId4"/>
    <p:sldLayoutId id="2147483706" r:id="rId5"/>
    <p:sldLayoutId id="2147483707" r:id="rId6"/>
    <p:sldLayoutId id="2147483698" r:id="rId7"/>
    <p:sldLayoutId id="2147483699" r:id="rId8"/>
    <p:sldLayoutId id="2147483700" r:id="rId9"/>
    <p:sldLayoutId id="2147483701" r:id="rId10"/>
    <p:sldLayoutId id="2147483702" r:id="rId11"/>
    <p:sldLayoutId id="2147483708" r:id="rId12"/>
    <p:sldLayoutId id="2147483709" r:id="rId13"/>
    <p:sldLayoutId id="2147483710" r:id="rId14"/>
    <p:sldLayoutId id="2147483711" r:id="rId15"/>
    <p:sldLayoutId id="2147483712" r:id="rId16"/>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1"/>
          </a:solidFill>
          <a:latin typeface="Calibri" pitchFamily="-106"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1"/>
          </a:solidFill>
          <a:latin typeface="Calibri" pitchFamily="-106"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1"/>
          </a:solidFill>
          <a:latin typeface="Calibri" pitchFamily="-106"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1"/>
          </a:solidFill>
          <a:latin typeface="Calibri" pitchFamily="-106"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1"/>
          </a:solidFill>
          <a:latin typeface="Calibri" pitchFamily="-106" charset="0"/>
        </a:defRPr>
      </a:lvl6pPr>
      <a:lvl7pPr marL="914400" algn="ctr" rtl="0" fontAlgn="base">
        <a:spcBef>
          <a:spcPct val="0"/>
        </a:spcBef>
        <a:spcAft>
          <a:spcPct val="0"/>
        </a:spcAft>
        <a:defRPr sz="4400">
          <a:solidFill>
            <a:schemeClr val="tx1"/>
          </a:solidFill>
          <a:latin typeface="Calibri" pitchFamily="-106" charset="0"/>
        </a:defRPr>
      </a:lvl7pPr>
      <a:lvl8pPr marL="1371600" algn="ctr" rtl="0" fontAlgn="base">
        <a:spcBef>
          <a:spcPct val="0"/>
        </a:spcBef>
        <a:spcAft>
          <a:spcPct val="0"/>
        </a:spcAft>
        <a:defRPr sz="4400">
          <a:solidFill>
            <a:schemeClr val="tx1"/>
          </a:solidFill>
          <a:latin typeface="Calibri" pitchFamily="-106" charset="0"/>
        </a:defRPr>
      </a:lvl8pPr>
      <a:lvl9pPr marL="1828800" algn="ctr" rtl="0" fontAlgn="base">
        <a:spcBef>
          <a:spcPct val="0"/>
        </a:spcBef>
        <a:spcAft>
          <a:spcPct val="0"/>
        </a:spcAft>
        <a:defRPr sz="4400">
          <a:solidFill>
            <a:schemeClr val="tx1"/>
          </a:solidFill>
          <a:latin typeface="Calibri" pitchFamily="-106"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6"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6"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6"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6"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hyperlink" Target="http://www.navy.mil/view_single.asp?id=19387"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9.jpe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http://www.af.mil/photos/images/021210_57-01.jp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a:xfrm>
            <a:off x="1905000" y="4953000"/>
            <a:ext cx="6858000" cy="1470025"/>
          </a:xfrm>
        </p:spPr>
        <p:txBody>
          <a:bodyPr/>
          <a:lstStyle/>
          <a:p>
            <a:r>
              <a:rPr lang="en-US" sz="4400" dirty="0" smtClean="0"/>
              <a:t> </a:t>
            </a:r>
            <a:r>
              <a:rPr lang="en-US" sz="4400" dirty="0" smtClean="0">
                <a:solidFill>
                  <a:srgbClr val="002368"/>
                </a:solidFill>
              </a:rPr>
              <a:t>Air &amp; Space System Capabilities</a:t>
            </a:r>
            <a:endParaRPr lang="en-US" sz="4400" dirty="0">
              <a:solidFill>
                <a:srgbClr val="002368"/>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4" name="Rectangle 6"/>
          <p:cNvSpPr>
            <a:spLocks noChangeArrowheads="1"/>
          </p:cNvSpPr>
          <p:nvPr/>
        </p:nvSpPr>
        <p:spPr bwMode="auto">
          <a:xfrm>
            <a:off x="2362200" y="2286000"/>
            <a:ext cx="5257800" cy="762000"/>
          </a:xfrm>
          <a:prstGeom prst="rect">
            <a:avLst/>
          </a:prstGeom>
          <a:noFill/>
          <a:ln w="9525">
            <a:noFill/>
            <a:miter lim="800000"/>
            <a:headEnd/>
            <a:tailEnd/>
          </a:ln>
        </p:spPr>
        <p:txBody>
          <a:bodyPr wrap="none" anchor="ctr"/>
          <a:lstStyle/>
          <a:p>
            <a:pPr algn="ctr"/>
            <a:r>
              <a:rPr lang="en-US" sz="3200" b="1" dirty="0" smtClean="0">
                <a:solidFill>
                  <a:srgbClr val="002368"/>
                </a:solidFill>
                <a:latin typeface="+mn-lt"/>
              </a:rPr>
              <a:t>Air </a:t>
            </a:r>
            <a:r>
              <a:rPr lang="en-US" sz="3200" b="1" dirty="0">
                <a:solidFill>
                  <a:srgbClr val="002368"/>
                </a:solidFill>
                <a:latin typeface="+mn-lt"/>
              </a:rPr>
              <a:t>Refueling and Rescue</a:t>
            </a:r>
          </a:p>
        </p:txBody>
      </p:sp>
      <p:sp>
        <p:nvSpPr>
          <p:cNvPr id="4" name="Title 3"/>
          <p:cNvSpPr>
            <a:spLocks noGrp="1"/>
          </p:cNvSpPr>
          <p:nvPr>
            <p:ph type="title"/>
          </p:nvPr>
        </p:nvSpPr>
        <p:spPr/>
        <p:txBody>
          <a:bodyPr/>
          <a:lstStyle/>
          <a:p>
            <a:r>
              <a:rPr lang="en-US" dirty="0" smtClean="0">
                <a:solidFill>
                  <a:srgbClr val="002368"/>
                </a:solidFill>
              </a:rPr>
              <a:t>MC-130P Combat Shadow</a:t>
            </a:r>
            <a:endParaRPr lang="en-US" dirty="0">
              <a:solidFill>
                <a:srgbClr val="002368"/>
              </a:solidFill>
            </a:endParaRPr>
          </a:p>
        </p:txBody>
      </p:sp>
      <p:grpSp>
        <p:nvGrpSpPr>
          <p:cNvPr id="2" name="Group 1"/>
          <p:cNvGrpSpPr/>
          <p:nvPr/>
        </p:nvGrpSpPr>
        <p:grpSpPr>
          <a:xfrm>
            <a:off x="1142998" y="3276600"/>
            <a:ext cx="7686677" cy="2482850"/>
            <a:chOff x="1142998" y="3276600"/>
            <a:chExt cx="7686677" cy="2482850"/>
          </a:xfrm>
        </p:grpSpPr>
        <p:pic>
          <p:nvPicPr>
            <p:cNvPr id="6146" name="Picture 2" descr="LUNGI, Sierra Leone -- An Air Force MC-130P Combat Shadow lands here with supplies and people headed for the U.S. Embassy in Monrovia, Liberia on July 28.  The aircraft is assigned to the 352nd Special Operations Group at Royal Air Force Mildenhall, England.  The 398th Air Expeditionary Group is here to provide personnel recovery and emergency evacuation capability for the humanitarian assistance survey team and the fleet antiterrorism security team in Liberia.  (U.S. Air Force photo by Tech. Sgt. Justin D. Py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998" y="3294743"/>
              <a:ext cx="3736931" cy="2433637"/>
            </a:xfrm>
            <a:prstGeom prst="rect">
              <a:avLst/>
            </a:prstGeom>
            <a:noFill/>
            <a:ln>
              <a:solidFill>
                <a:srgbClr val="002368"/>
              </a:solidFill>
            </a:ln>
            <a:extLst>
              <a:ext uri="{909E8E84-426E-40DD-AFC4-6F175D3DCCD1}">
                <a14:hiddenFill xmlns:a14="http://schemas.microsoft.com/office/drawing/2010/main">
                  <a:solidFill>
                    <a:srgbClr val="FFFFFF"/>
                  </a:solidFill>
                </a14:hiddenFill>
              </a:ext>
            </a:extLst>
          </p:spPr>
        </p:pic>
        <p:pic>
          <p:nvPicPr>
            <p:cNvPr id="6148" name="Picture 4" descr="An MC-130P and two MH-53 Pave Lows fly over Hurlburt Field, Fla.,  during a refueling mission at an air power demonstr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276600"/>
              <a:ext cx="3724275" cy="2482850"/>
            </a:xfrm>
            <a:prstGeom prst="rect">
              <a:avLst/>
            </a:prstGeom>
            <a:noFill/>
            <a:ln>
              <a:solidFill>
                <a:srgbClr val="002368"/>
              </a:solidFill>
            </a:ln>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86054"/>
                                        </p:tgtEl>
                                        <p:attrNameLst>
                                          <p:attrName>style.visibility</p:attrName>
                                        </p:attrNameLst>
                                      </p:cBhvr>
                                      <p:to>
                                        <p:strVal val="visible"/>
                                      </p:to>
                                    </p:set>
                                    <p:anim calcmode="lin" valueType="num">
                                      <p:cBhvr additive="base">
                                        <p:cTn id="7" dur="500" fill="hold"/>
                                        <p:tgtEl>
                                          <p:spTgt spid="386054"/>
                                        </p:tgtEl>
                                        <p:attrNameLst>
                                          <p:attrName>ppt_x</p:attrName>
                                        </p:attrNameLst>
                                      </p:cBhvr>
                                      <p:tavLst>
                                        <p:tav tm="0">
                                          <p:val>
                                            <p:strVal val="0-#ppt_w/2"/>
                                          </p:val>
                                        </p:tav>
                                        <p:tav tm="100000">
                                          <p:val>
                                            <p:strVal val="#ppt_x"/>
                                          </p:val>
                                        </p:tav>
                                      </p:tavLst>
                                    </p:anim>
                                    <p:anim calcmode="lin" valueType="num">
                                      <p:cBhvr additive="base">
                                        <p:cTn id="8" dur="500" fill="hold"/>
                                        <p:tgtEl>
                                          <p:spTgt spid="38605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5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7" name="Rectangle 3"/>
          <p:cNvSpPr>
            <a:spLocks noChangeArrowheads="1"/>
          </p:cNvSpPr>
          <p:nvPr/>
        </p:nvSpPr>
        <p:spPr bwMode="auto">
          <a:xfrm>
            <a:off x="2209800" y="1219200"/>
            <a:ext cx="5410200" cy="1121229"/>
          </a:xfrm>
          <a:prstGeom prst="rect">
            <a:avLst/>
          </a:prstGeom>
          <a:noFill/>
          <a:ln w="9525">
            <a:noFill/>
            <a:miter lim="800000"/>
            <a:headEnd/>
            <a:tailEnd/>
          </a:ln>
        </p:spPr>
        <p:txBody>
          <a:bodyPr wrap="none" anchor="ctr"/>
          <a:lstStyle/>
          <a:p>
            <a:pPr algn="ctr"/>
            <a:r>
              <a:rPr lang="en-US" sz="2800" b="1" dirty="0" smtClean="0">
                <a:solidFill>
                  <a:srgbClr val="002368"/>
                </a:solidFill>
                <a:latin typeface="+mn-lt"/>
              </a:rPr>
              <a:t>Accompany </a:t>
            </a:r>
            <a:r>
              <a:rPr lang="en-US" sz="2800" b="1" dirty="0">
                <a:solidFill>
                  <a:srgbClr val="002368"/>
                </a:solidFill>
                <a:latin typeface="+mn-lt"/>
              </a:rPr>
              <a:t>Special Forces</a:t>
            </a:r>
          </a:p>
          <a:p>
            <a:pPr algn="ctr"/>
            <a:r>
              <a:rPr lang="en-US" sz="2800" b="1" dirty="0">
                <a:solidFill>
                  <a:srgbClr val="002368"/>
                </a:solidFill>
                <a:latin typeface="+mn-lt"/>
              </a:rPr>
              <a:t>Carry </a:t>
            </a:r>
            <a:r>
              <a:rPr lang="en-US" sz="2800" b="1" dirty="0" smtClean="0">
                <a:solidFill>
                  <a:srgbClr val="002368"/>
                </a:solidFill>
                <a:latin typeface="+mn-lt"/>
              </a:rPr>
              <a:t>Larger </a:t>
            </a:r>
            <a:r>
              <a:rPr lang="en-US" sz="2800" b="1" dirty="0">
                <a:solidFill>
                  <a:srgbClr val="002368"/>
                </a:solidFill>
                <a:latin typeface="+mn-lt"/>
              </a:rPr>
              <a:t>E</a:t>
            </a:r>
            <a:r>
              <a:rPr lang="en-US" sz="2800" b="1" dirty="0" smtClean="0">
                <a:solidFill>
                  <a:srgbClr val="002368"/>
                </a:solidFill>
                <a:latin typeface="+mn-lt"/>
              </a:rPr>
              <a:t>quipment</a:t>
            </a:r>
            <a:endParaRPr lang="en-US" sz="2800" b="1" dirty="0">
              <a:solidFill>
                <a:srgbClr val="002368"/>
              </a:solidFill>
              <a:latin typeface="+mn-lt"/>
            </a:endParaRPr>
          </a:p>
        </p:txBody>
      </p:sp>
      <p:sp>
        <p:nvSpPr>
          <p:cNvPr id="4" name="Title 3"/>
          <p:cNvSpPr>
            <a:spLocks noGrp="1"/>
          </p:cNvSpPr>
          <p:nvPr>
            <p:ph type="title"/>
          </p:nvPr>
        </p:nvSpPr>
        <p:spPr/>
        <p:txBody>
          <a:bodyPr/>
          <a:lstStyle/>
          <a:p>
            <a:r>
              <a:rPr lang="en-US" dirty="0" smtClean="0">
                <a:solidFill>
                  <a:srgbClr val="002368"/>
                </a:solidFill>
              </a:rPr>
              <a:t>MC-130E/H Combat Talon</a:t>
            </a:r>
            <a:endParaRPr lang="en-US" dirty="0">
              <a:solidFill>
                <a:srgbClr val="002368"/>
              </a:solidFill>
            </a:endParaRPr>
          </a:p>
        </p:txBody>
      </p:sp>
      <p:grpSp>
        <p:nvGrpSpPr>
          <p:cNvPr id="3" name="Group 2"/>
          <p:cNvGrpSpPr/>
          <p:nvPr/>
        </p:nvGrpSpPr>
        <p:grpSpPr>
          <a:xfrm>
            <a:off x="1676400" y="2340429"/>
            <a:ext cx="6457813" cy="4433118"/>
            <a:chOff x="1676400" y="2340429"/>
            <a:chExt cx="6457813" cy="4433118"/>
          </a:xfrm>
        </p:grpSpPr>
        <p:pic>
          <p:nvPicPr>
            <p:cNvPr id="21506" name="Picture 6" descr="021126-O-9999G-02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296180" y="2340429"/>
              <a:ext cx="3237440" cy="1752600"/>
            </a:xfrm>
            <a:prstGeom prst="rect">
              <a:avLst/>
            </a:prstGeom>
            <a:noFill/>
            <a:ln w="9525">
              <a:solidFill>
                <a:srgbClr val="002368"/>
              </a:solidFill>
              <a:miter lim="800000"/>
              <a:headEnd/>
              <a:tailEnd/>
            </a:ln>
          </p:spPr>
        </p:pic>
        <p:pic>
          <p:nvPicPr>
            <p:cNvPr id="7170" name="Picture 2" descr="The first MC-130 H Combat Talon II to receive a new center wing box left Robins Friday to return to Special Operations Command, Hurlburt Field, Fla. U. S. Air Force photo by Sue Sapp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4399074"/>
              <a:ext cx="3028813" cy="2012398"/>
            </a:xfrm>
            <a:prstGeom prst="rect">
              <a:avLst/>
            </a:prstGeom>
            <a:noFill/>
            <a:ln>
              <a:solidFill>
                <a:srgbClr val="002368"/>
              </a:solidFill>
            </a:ln>
            <a:extLst>
              <a:ext uri="{909E8E84-426E-40DD-AFC4-6F175D3DCCD1}">
                <a14:hiddenFill xmlns:a14="http://schemas.microsoft.com/office/drawing/2010/main">
                  <a:solidFill>
                    <a:srgbClr val="FFFFFF"/>
                  </a:solidFill>
                </a14:hiddenFill>
              </a:ext>
            </a:extLst>
          </p:spPr>
        </p:pic>
        <p:pic>
          <p:nvPicPr>
            <p:cNvPr id="7172" name="Picture 4" descr="EDWARDS AIR FORCE BASE, Calif. -- An MC-130E Combat Talon I arrived here in October to receive avionics modernization program upgrades.  After undergoing several months of modifications, 418th Flight Test Squadron Airmen successfully performed the aircraft's first risk reduction flight on March 15.  (U.S. Air Force pho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4391817"/>
              <a:ext cx="2819400" cy="2012398"/>
            </a:xfrm>
            <a:prstGeom prst="rect">
              <a:avLst/>
            </a:prstGeom>
            <a:noFill/>
            <a:ln>
              <a:solidFill>
                <a:srgbClr val="002368"/>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00692" y="6404215"/>
              <a:ext cx="1172116" cy="369332"/>
            </a:xfrm>
            <a:prstGeom prst="rect">
              <a:avLst/>
            </a:prstGeom>
            <a:noFill/>
          </p:spPr>
          <p:txBody>
            <a:bodyPr wrap="none" rtlCol="0">
              <a:spAutoFit/>
            </a:bodyPr>
            <a:lstStyle/>
            <a:p>
              <a:r>
                <a:rPr lang="en-US" b="1" dirty="0" smtClean="0">
                  <a:solidFill>
                    <a:srgbClr val="002368"/>
                  </a:solidFill>
                  <a:latin typeface="Times New Roman" pitchFamily="18" charset="0"/>
                  <a:cs typeface="Times New Roman" pitchFamily="18" charset="0"/>
                </a:rPr>
                <a:t>MC-130H</a:t>
              </a:r>
              <a:endParaRPr lang="en-US" b="1" dirty="0">
                <a:solidFill>
                  <a:srgbClr val="002368"/>
                </a:solidFill>
                <a:latin typeface="Times New Roman" pitchFamily="18" charset="0"/>
                <a:cs typeface="Times New Roman" pitchFamily="18" charset="0"/>
              </a:endParaRPr>
            </a:p>
          </p:txBody>
        </p:sp>
        <p:sp>
          <p:nvSpPr>
            <p:cNvPr id="8" name="TextBox 7"/>
            <p:cNvSpPr txBox="1"/>
            <p:nvPr/>
          </p:nvSpPr>
          <p:spPr>
            <a:xfrm>
              <a:off x="2442362" y="6404215"/>
              <a:ext cx="1146468" cy="369332"/>
            </a:xfrm>
            <a:prstGeom prst="rect">
              <a:avLst/>
            </a:prstGeom>
            <a:noFill/>
          </p:spPr>
          <p:txBody>
            <a:bodyPr wrap="none" rtlCol="0">
              <a:spAutoFit/>
            </a:bodyPr>
            <a:lstStyle/>
            <a:p>
              <a:r>
                <a:rPr lang="en-US" b="1" dirty="0" smtClean="0">
                  <a:solidFill>
                    <a:srgbClr val="002368"/>
                  </a:solidFill>
                  <a:latin typeface="Times New Roman" pitchFamily="18" charset="0"/>
                  <a:cs typeface="Times New Roman" pitchFamily="18" charset="0"/>
                </a:rPr>
                <a:t>MC-130E</a:t>
              </a:r>
              <a:endParaRPr lang="en-US" b="1" dirty="0">
                <a:solidFill>
                  <a:srgbClr val="002368"/>
                </a:solidFill>
                <a:latin typeface="Times New Roman" pitchFamily="18" charset="0"/>
                <a:cs typeface="Times New Roman"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08227"/>
                                        </p:tgtEl>
                                        <p:attrNameLst>
                                          <p:attrName>style.visibility</p:attrName>
                                        </p:attrNameLst>
                                      </p:cBhvr>
                                      <p:to>
                                        <p:strVal val="visible"/>
                                      </p:to>
                                    </p:set>
                                    <p:anim calcmode="lin" valueType="num">
                                      <p:cBhvr additive="base">
                                        <p:cTn id="7" dur="500" fill="hold"/>
                                        <p:tgtEl>
                                          <p:spTgt spid="308227"/>
                                        </p:tgtEl>
                                        <p:attrNameLst>
                                          <p:attrName>ppt_x</p:attrName>
                                        </p:attrNameLst>
                                      </p:cBhvr>
                                      <p:tavLst>
                                        <p:tav tm="0">
                                          <p:val>
                                            <p:strVal val="0-#ppt_w/2"/>
                                          </p:val>
                                        </p:tav>
                                        <p:tav tm="100000">
                                          <p:val>
                                            <p:strVal val="#ppt_x"/>
                                          </p:val>
                                        </p:tav>
                                      </p:tavLst>
                                    </p:anim>
                                    <p:anim calcmode="lin" valueType="num">
                                      <p:cBhvr additive="base">
                                        <p:cTn id="8" dur="500" fill="hold"/>
                                        <p:tgtEl>
                                          <p:spTgt spid="30822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1" name="Rectangle 3"/>
          <p:cNvSpPr>
            <a:spLocks noChangeArrowheads="1"/>
          </p:cNvSpPr>
          <p:nvPr/>
        </p:nvSpPr>
        <p:spPr bwMode="auto">
          <a:xfrm>
            <a:off x="2743200" y="1905000"/>
            <a:ext cx="4114800" cy="1295400"/>
          </a:xfrm>
          <a:prstGeom prst="rect">
            <a:avLst/>
          </a:prstGeom>
          <a:solidFill>
            <a:schemeClr val="bg1"/>
          </a:solidFill>
          <a:ln w="9525">
            <a:noFill/>
            <a:miter lim="800000"/>
            <a:headEnd/>
            <a:tailEnd/>
          </a:ln>
        </p:spPr>
        <p:txBody>
          <a:bodyPr wrap="none" anchor="ctr"/>
          <a:lstStyle/>
          <a:p>
            <a:pPr algn="ctr"/>
            <a:r>
              <a:rPr lang="en-US" sz="2800" b="1" dirty="0" smtClean="0">
                <a:solidFill>
                  <a:srgbClr val="002368"/>
                </a:solidFill>
                <a:latin typeface="+mn-lt"/>
              </a:rPr>
              <a:t>Day/Night/All-Weather</a:t>
            </a:r>
            <a:endParaRPr lang="en-US" sz="2800" b="1" dirty="0">
              <a:solidFill>
                <a:srgbClr val="002368"/>
              </a:solidFill>
              <a:latin typeface="+mn-lt"/>
            </a:endParaRPr>
          </a:p>
          <a:p>
            <a:pPr algn="ctr"/>
            <a:r>
              <a:rPr lang="en-US" sz="2800" b="1" dirty="0">
                <a:solidFill>
                  <a:srgbClr val="002368"/>
                </a:solidFill>
                <a:latin typeface="+mn-lt"/>
              </a:rPr>
              <a:t>Special Ops / </a:t>
            </a:r>
            <a:r>
              <a:rPr lang="en-US" sz="2800" b="1" dirty="0" smtClean="0">
                <a:solidFill>
                  <a:srgbClr val="002368"/>
                </a:solidFill>
                <a:latin typeface="+mn-lt"/>
              </a:rPr>
              <a:t>CSAR</a:t>
            </a:r>
            <a:endParaRPr lang="en-US" sz="2800" b="1" dirty="0">
              <a:solidFill>
                <a:srgbClr val="002368"/>
              </a:solidFill>
              <a:latin typeface="+mn-lt"/>
            </a:endParaRPr>
          </a:p>
        </p:txBody>
      </p:sp>
      <p:sp>
        <p:nvSpPr>
          <p:cNvPr id="4" name="Title 3"/>
          <p:cNvSpPr>
            <a:spLocks noGrp="1"/>
          </p:cNvSpPr>
          <p:nvPr>
            <p:ph type="title"/>
          </p:nvPr>
        </p:nvSpPr>
        <p:spPr/>
        <p:txBody>
          <a:bodyPr/>
          <a:lstStyle/>
          <a:p>
            <a:r>
              <a:rPr lang="en-US" dirty="0" smtClean="0">
                <a:solidFill>
                  <a:srgbClr val="002368"/>
                </a:solidFill>
              </a:rPr>
              <a:t>HH-60G Pave Hawk</a:t>
            </a:r>
            <a:endParaRPr lang="en-US" dirty="0">
              <a:solidFill>
                <a:srgbClr val="002368"/>
              </a:solidFill>
            </a:endParaRPr>
          </a:p>
        </p:txBody>
      </p:sp>
      <p:grpSp>
        <p:nvGrpSpPr>
          <p:cNvPr id="2" name="Group 1"/>
          <p:cNvGrpSpPr/>
          <p:nvPr/>
        </p:nvGrpSpPr>
        <p:grpSpPr>
          <a:xfrm>
            <a:off x="1034958" y="3352800"/>
            <a:ext cx="7699467" cy="2593816"/>
            <a:chOff x="1034958" y="3352800"/>
            <a:chExt cx="7699467" cy="2593816"/>
          </a:xfrm>
        </p:grpSpPr>
        <p:pic>
          <p:nvPicPr>
            <p:cNvPr id="8194" name="Picture 2" descr="RANDOLPH AIR FORCE BASE, Texas -- Senior Airman Ronald Arroyo awaits clearance to detach a 600-pound weight from the rescue cable of an HH-60 Pave Hawk after an operational test prior to its departure on a search and rescue mission over southern Texas Sept. 24.  Airman Arroyo is a crew chief from the 920th Rescue Wing, Patrick Air Force Base, Fla.  (U.S. Air Force photo by Master Sgt Jack Brad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958" y="3352800"/>
              <a:ext cx="3765642" cy="2593816"/>
            </a:xfrm>
            <a:prstGeom prst="rect">
              <a:avLst/>
            </a:prstGeom>
            <a:noFill/>
            <a:ln>
              <a:solidFill>
                <a:srgbClr val="002368"/>
              </a:solidFill>
            </a:ln>
            <a:extLst>
              <a:ext uri="{909E8E84-426E-40DD-AFC4-6F175D3DCCD1}">
                <a14:hiddenFill xmlns:a14="http://schemas.microsoft.com/office/drawing/2010/main">
                  <a:solidFill>
                    <a:srgbClr val="FFFFFF"/>
                  </a:solidFill>
                </a14:hiddenFill>
              </a:ext>
            </a:extLst>
          </p:spPr>
        </p:pic>
        <p:pic>
          <p:nvPicPr>
            <p:cNvPr id="8196" name="Picture 4" descr="SAN FRANCISO -- California Air National Guard pararescuemen of the 129th Rescue Wing, Moffett Federal Airfield, Calif., climb up a moving rope ladder, from the chilly waters outside the Golden Gate Bridge, up to a HH-60G Pave Hawk. Tech. Sgt. Mike Sampognaro, flight engineer, monitors the training mission from the troop door. Hovering only six feet above the waves, Lt. Col. Thomas Laut must fly with extreme care as he deals with gusting winds, sea spray, sun glare, and sea swells, as he maintains a &quot;low-and-slow&quot; flight. Some members of the 129th provided technical assistance for the production of the movie &quot;The Perfect Storm.&quot; (U.S. Air Force photo by Tech. Sgt. Lance Cheung)&#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2865" y="3352800"/>
              <a:ext cx="3561560" cy="2593816"/>
            </a:xfrm>
            <a:prstGeom prst="rect">
              <a:avLst/>
            </a:prstGeom>
            <a:noFill/>
            <a:ln>
              <a:solidFill>
                <a:srgbClr val="002368"/>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611650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34851"/>
                                        </p:tgtEl>
                                        <p:attrNameLst>
                                          <p:attrName>style.visibility</p:attrName>
                                        </p:attrNameLst>
                                      </p:cBhvr>
                                      <p:to>
                                        <p:strVal val="visible"/>
                                      </p:to>
                                    </p:set>
                                    <p:anim calcmode="lin" valueType="num">
                                      <p:cBhvr additive="base">
                                        <p:cTn id="7" dur="500" fill="hold"/>
                                        <p:tgtEl>
                                          <p:spTgt spid="334851"/>
                                        </p:tgtEl>
                                        <p:attrNameLst>
                                          <p:attrName>ppt_x</p:attrName>
                                        </p:attrNameLst>
                                      </p:cBhvr>
                                      <p:tavLst>
                                        <p:tav tm="0">
                                          <p:val>
                                            <p:strVal val="0-#ppt_w/2"/>
                                          </p:val>
                                        </p:tav>
                                        <p:tav tm="100000">
                                          <p:val>
                                            <p:strVal val="#ppt_x"/>
                                          </p:val>
                                        </p:tav>
                                      </p:tavLst>
                                    </p:anim>
                                    <p:anim calcmode="lin" valueType="num">
                                      <p:cBhvr additive="base">
                                        <p:cTn id="8" dur="500" fill="hold"/>
                                        <p:tgtEl>
                                          <p:spTgt spid="33485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51"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368"/>
                </a:solidFill>
              </a:rPr>
              <a:t>CV-22 Osprey</a:t>
            </a:r>
            <a:endParaRPr lang="en-US" dirty="0">
              <a:solidFill>
                <a:srgbClr val="002368"/>
              </a:solidFill>
            </a:endParaRPr>
          </a:p>
        </p:txBody>
      </p:sp>
      <p:grpSp>
        <p:nvGrpSpPr>
          <p:cNvPr id="4" name="Group 3"/>
          <p:cNvGrpSpPr/>
          <p:nvPr/>
        </p:nvGrpSpPr>
        <p:grpSpPr>
          <a:xfrm>
            <a:off x="1219200" y="3581400"/>
            <a:ext cx="7622708" cy="2667000"/>
            <a:chOff x="1219200" y="3581400"/>
            <a:chExt cx="7622708" cy="266700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581400"/>
              <a:ext cx="3621432" cy="2666999"/>
            </a:xfrm>
            <a:prstGeom prst="rect">
              <a:avLst/>
            </a:prstGeom>
            <a:noFill/>
            <a:ln w="9525">
              <a:solidFill>
                <a:srgbClr val="00236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581400"/>
              <a:ext cx="3736508" cy="2667000"/>
            </a:xfrm>
            <a:prstGeom prst="rect">
              <a:avLst/>
            </a:prstGeom>
            <a:noFill/>
            <a:ln w="9525">
              <a:solidFill>
                <a:srgbClr val="00236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Rectangle 3"/>
          <p:cNvSpPr>
            <a:spLocks noChangeArrowheads="1"/>
          </p:cNvSpPr>
          <p:nvPr/>
        </p:nvSpPr>
        <p:spPr bwMode="auto">
          <a:xfrm>
            <a:off x="2743200" y="2209800"/>
            <a:ext cx="4114800" cy="1295400"/>
          </a:xfrm>
          <a:prstGeom prst="rect">
            <a:avLst/>
          </a:prstGeom>
          <a:solidFill>
            <a:schemeClr val="bg1"/>
          </a:solidFill>
          <a:ln w="9525">
            <a:noFill/>
            <a:miter lim="800000"/>
            <a:headEnd/>
            <a:tailEnd/>
          </a:ln>
        </p:spPr>
        <p:txBody>
          <a:bodyPr wrap="none" anchor="ctr"/>
          <a:lstStyle/>
          <a:p>
            <a:pPr algn="ctr"/>
            <a:r>
              <a:rPr lang="en-US" sz="2800" b="1" dirty="0" err="1" smtClean="0">
                <a:solidFill>
                  <a:srgbClr val="002368"/>
                </a:solidFill>
                <a:latin typeface="+mn-lt"/>
              </a:rPr>
              <a:t>Tiltrotor</a:t>
            </a:r>
            <a:r>
              <a:rPr lang="en-US" sz="2800" b="1" dirty="0" smtClean="0">
                <a:solidFill>
                  <a:srgbClr val="002368"/>
                </a:solidFill>
                <a:latin typeface="+mn-lt"/>
              </a:rPr>
              <a:t> with Vertical </a:t>
            </a:r>
            <a:r>
              <a:rPr lang="en-US" sz="2800" b="1" dirty="0">
                <a:solidFill>
                  <a:srgbClr val="002368"/>
                </a:solidFill>
                <a:latin typeface="+mn-lt"/>
              </a:rPr>
              <a:t>T</a:t>
            </a:r>
            <a:r>
              <a:rPr lang="en-US" sz="2800" b="1" dirty="0" smtClean="0">
                <a:solidFill>
                  <a:srgbClr val="002368"/>
                </a:solidFill>
                <a:latin typeface="+mn-lt"/>
              </a:rPr>
              <a:t>akeoff,</a:t>
            </a:r>
          </a:p>
          <a:p>
            <a:pPr algn="ctr"/>
            <a:r>
              <a:rPr lang="en-US" sz="2800" b="1" dirty="0" smtClean="0">
                <a:solidFill>
                  <a:srgbClr val="002368"/>
                </a:solidFill>
                <a:latin typeface="+mn-lt"/>
              </a:rPr>
              <a:t> Hover, and Vertical </a:t>
            </a:r>
            <a:r>
              <a:rPr lang="en-US" sz="2800" b="1" dirty="0">
                <a:solidFill>
                  <a:srgbClr val="002368"/>
                </a:solidFill>
                <a:latin typeface="+mn-lt"/>
              </a:rPr>
              <a:t>L</a:t>
            </a:r>
            <a:r>
              <a:rPr lang="en-US" sz="2800" b="1" dirty="0" smtClean="0">
                <a:solidFill>
                  <a:srgbClr val="002368"/>
                </a:solidFill>
                <a:latin typeface="+mn-lt"/>
              </a:rPr>
              <a:t>anding</a:t>
            </a:r>
            <a:endParaRPr lang="en-US" sz="2800" b="1" dirty="0">
              <a:solidFill>
                <a:srgbClr val="002368"/>
              </a:solidFill>
              <a:latin typeface="+mn-lt"/>
            </a:endParaRPr>
          </a:p>
        </p:txBody>
      </p:sp>
    </p:spTree>
    <p:extLst>
      <p:ext uri="{BB962C8B-B14F-4D97-AF65-F5344CB8AC3E}">
        <p14:creationId xmlns:p14="http://schemas.microsoft.com/office/powerpoint/2010/main" val="40817911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3"/>
          <p:cNvSpPr txBox="1">
            <a:spLocks noChangeArrowheads="1"/>
          </p:cNvSpPr>
          <p:nvPr/>
        </p:nvSpPr>
        <p:spPr bwMode="auto">
          <a:xfrm>
            <a:off x="6942138" y="533400"/>
            <a:ext cx="184150" cy="822325"/>
          </a:xfrm>
          <a:prstGeom prst="rect">
            <a:avLst/>
          </a:prstGeom>
          <a:noFill/>
          <a:ln w="9525">
            <a:noFill/>
            <a:miter lim="800000"/>
            <a:headEnd/>
            <a:tailEnd/>
          </a:ln>
        </p:spPr>
        <p:txBody>
          <a:bodyPr wrap="none">
            <a:spAutoFit/>
          </a:bodyPr>
          <a:lstStyle/>
          <a:p>
            <a:pPr algn="ctr"/>
            <a:endParaRPr lang="en-US" sz="2400"/>
          </a:p>
          <a:p>
            <a:pPr algn="ctr"/>
            <a:endParaRPr lang="en-US" sz="2400"/>
          </a:p>
        </p:txBody>
      </p:sp>
      <p:sp>
        <p:nvSpPr>
          <p:cNvPr id="329732" name="Rectangle 4"/>
          <p:cNvSpPr>
            <a:spLocks noChangeArrowheads="1"/>
          </p:cNvSpPr>
          <p:nvPr/>
        </p:nvSpPr>
        <p:spPr bwMode="auto">
          <a:xfrm>
            <a:off x="762000" y="1219200"/>
            <a:ext cx="8382000" cy="1066800"/>
          </a:xfrm>
          <a:prstGeom prst="rect">
            <a:avLst/>
          </a:prstGeom>
          <a:noFill/>
          <a:ln w="9525">
            <a:noFill/>
            <a:miter lim="800000"/>
            <a:headEnd/>
            <a:tailEnd/>
          </a:ln>
        </p:spPr>
        <p:txBody>
          <a:bodyPr wrap="none" anchor="ctr"/>
          <a:lstStyle/>
          <a:p>
            <a:pPr algn="ctr"/>
            <a:r>
              <a:rPr lang="en-US" sz="2400" b="1" dirty="0" smtClean="0">
                <a:solidFill>
                  <a:srgbClr val="002368"/>
                </a:solidFill>
                <a:latin typeface="+mn-lt"/>
              </a:rPr>
              <a:t>Surveillance</a:t>
            </a:r>
            <a:r>
              <a:rPr lang="en-US" sz="2400" b="1" dirty="0">
                <a:solidFill>
                  <a:srgbClr val="002368"/>
                </a:solidFill>
                <a:latin typeface="+mn-lt"/>
              </a:rPr>
              <a:t>, Identify &amp; Track, Air </a:t>
            </a:r>
            <a:r>
              <a:rPr lang="en-US" sz="2400" b="1" dirty="0" smtClean="0">
                <a:solidFill>
                  <a:srgbClr val="002368"/>
                </a:solidFill>
                <a:latin typeface="+mn-lt"/>
              </a:rPr>
              <a:t>Battle </a:t>
            </a:r>
            <a:r>
              <a:rPr lang="en-US" sz="2400" b="1" dirty="0">
                <a:solidFill>
                  <a:srgbClr val="002368"/>
                </a:solidFill>
                <a:latin typeface="+mn-lt"/>
              </a:rPr>
              <a:t>M</a:t>
            </a:r>
            <a:r>
              <a:rPr lang="en-US" sz="2400" b="1" dirty="0" smtClean="0">
                <a:solidFill>
                  <a:srgbClr val="002368"/>
                </a:solidFill>
                <a:latin typeface="+mn-lt"/>
              </a:rPr>
              <a:t>anagement</a:t>
            </a:r>
            <a:endParaRPr lang="en-US" sz="2400" b="1" dirty="0">
              <a:solidFill>
                <a:srgbClr val="002368"/>
              </a:solidFill>
              <a:latin typeface="+mn-lt"/>
            </a:endParaRPr>
          </a:p>
        </p:txBody>
      </p:sp>
      <p:sp>
        <p:nvSpPr>
          <p:cNvPr id="5" name="Title 4"/>
          <p:cNvSpPr>
            <a:spLocks noGrp="1"/>
          </p:cNvSpPr>
          <p:nvPr>
            <p:ph type="title"/>
          </p:nvPr>
        </p:nvSpPr>
        <p:spPr/>
        <p:txBody>
          <a:bodyPr/>
          <a:lstStyle/>
          <a:p>
            <a:r>
              <a:rPr lang="en-US" dirty="0" smtClean="0">
                <a:solidFill>
                  <a:srgbClr val="002368"/>
                </a:solidFill>
              </a:rPr>
              <a:t>E-3 Sentry/AWACS</a:t>
            </a:r>
            <a:endParaRPr lang="en-US" dirty="0">
              <a:solidFill>
                <a:srgbClr val="002368"/>
              </a:solidFill>
            </a:endParaRPr>
          </a:p>
        </p:txBody>
      </p:sp>
      <p:grpSp>
        <p:nvGrpSpPr>
          <p:cNvPr id="2" name="Group 1"/>
          <p:cNvGrpSpPr/>
          <p:nvPr/>
        </p:nvGrpSpPr>
        <p:grpSpPr>
          <a:xfrm>
            <a:off x="1610208" y="2133600"/>
            <a:ext cx="6746844" cy="4467679"/>
            <a:chOff x="1610208" y="2133600"/>
            <a:chExt cx="6746844" cy="4467679"/>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7021" y="4589886"/>
              <a:ext cx="3160031" cy="2011393"/>
            </a:xfrm>
            <a:prstGeom prst="rect">
              <a:avLst/>
            </a:prstGeom>
            <a:noFill/>
            <a:ln w="9525">
              <a:solidFill>
                <a:srgbClr val="00236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8962" y="2133600"/>
              <a:ext cx="3648075" cy="2112617"/>
            </a:xfrm>
            <a:prstGeom prst="rect">
              <a:avLst/>
            </a:prstGeom>
            <a:noFill/>
            <a:ln w="9525">
              <a:solidFill>
                <a:srgbClr val="00236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0208" y="4589886"/>
              <a:ext cx="3037508" cy="2011392"/>
            </a:xfrm>
            <a:prstGeom prst="rect">
              <a:avLst/>
            </a:prstGeom>
            <a:noFill/>
            <a:ln w="9525">
              <a:solidFill>
                <a:srgbClr val="00236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7005661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29732"/>
                                        </p:tgtEl>
                                        <p:attrNameLst>
                                          <p:attrName>style.visibility</p:attrName>
                                        </p:attrNameLst>
                                      </p:cBhvr>
                                      <p:to>
                                        <p:strVal val="visible"/>
                                      </p:to>
                                    </p:set>
                                    <p:anim calcmode="lin" valueType="num">
                                      <p:cBhvr additive="base">
                                        <p:cTn id="7" dur="500" fill="hold"/>
                                        <p:tgtEl>
                                          <p:spTgt spid="329732"/>
                                        </p:tgtEl>
                                        <p:attrNameLst>
                                          <p:attrName>ppt_x</p:attrName>
                                        </p:attrNameLst>
                                      </p:cBhvr>
                                      <p:tavLst>
                                        <p:tav tm="0">
                                          <p:val>
                                            <p:strVal val="0-#ppt_w/2"/>
                                          </p:val>
                                        </p:tav>
                                        <p:tav tm="100000">
                                          <p:val>
                                            <p:strVal val="#ppt_x"/>
                                          </p:val>
                                        </p:tav>
                                      </p:tavLst>
                                    </p:anim>
                                    <p:anim calcmode="lin" valueType="num">
                                      <p:cBhvr additive="base">
                                        <p:cTn id="8" dur="500" fill="hold"/>
                                        <p:tgtEl>
                                          <p:spTgt spid="32973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3" name="Text Box 3"/>
          <p:cNvSpPr txBox="1">
            <a:spLocks noChangeArrowheads="1"/>
          </p:cNvSpPr>
          <p:nvPr/>
        </p:nvSpPr>
        <p:spPr bwMode="auto">
          <a:xfrm>
            <a:off x="2286000" y="1752600"/>
            <a:ext cx="5186362" cy="1384995"/>
          </a:xfrm>
          <a:prstGeom prst="rect">
            <a:avLst/>
          </a:prstGeom>
          <a:solidFill>
            <a:schemeClr val="bg1"/>
          </a:solidFill>
          <a:ln w="9525">
            <a:noFill/>
            <a:miter lim="800000"/>
            <a:headEnd/>
            <a:tailEnd/>
          </a:ln>
        </p:spPr>
        <p:txBody>
          <a:bodyPr>
            <a:spAutoFit/>
          </a:bodyPr>
          <a:lstStyle/>
          <a:p>
            <a:pPr algn="ctr"/>
            <a:r>
              <a:rPr lang="en-US" sz="2800" b="1" dirty="0" smtClean="0">
                <a:solidFill>
                  <a:srgbClr val="002368"/>
                </a:solidFill>
                <a:latin typeface="+mn-lt"/>
              </a:rPr>
              <a:t>TV </a:t>
            </a:r>
            <a:r>
              <a:rPr lang="en-US" sz="2800" b="1" dirty="0">
                <a:solidFill>
                  <a:srgbClr val="002368"/>
                </a:solidFill>
                <a:latin typeface="+mn-lt"/>
              </a:rPr>
              <a:t>and radio station</a:t>
            </a:r>
          </a:p>
          <a:p>
            <a:pPr algn="ctr"/>
            <a:r>
              <a:rPr lang="en-US" sz="2800" b="1" dirty="0">
                <a:solidFill>
                  <a:srgbClr val="002368"/>
                </a:solidFill>
                <a:latin typeface="+mn-lt"/>
              </a:rPr>
              <a:t>PSYOPs</a:t>
            </a:r>
          </a:p>
          <a:p>
            <a:pPr algn="ctr"/>
            <a:r>
              <a:rPr lang="en-US" sz="2800" b="1" dirty="0">
                <a:solidFill>
                  <a:srgbClr val="002368"/>
                </a:solidFill>
                <a:latin typeface="+mn-lt"/>
              </a:rPr>
              <a:t>Air National Guard</a:t>
            </a:r>
            <a:endParaRPr lang="en-US" sz="2800" dirty="0">
              <a:solidFill>
                <a:srgbClr val="002368"/>
              </a:solidFill>
              <a:latin typeface="+mn-lt"/>
            </a:endParaRPr>
          </a:p>
        </p:txBody>
      </p:sp>
      <p:sp>
        <p:nvSpPr>
          <p:cNvPr id="5" name="Title 4"/>
          <p:cNvSpPr>
            <a:spLocks noGrp="1"/>
          </p:cNvSpPr>
          <p:nvPr>
            <p:ph type="title"/>
          </p:nvPr>
        </p:nvSpPr>
        <p:spPr/>
        <p:txBody>
          <a:bodyPr/>
          <a:lstStyle/>
          <a:p>
            <a:r>
              <a:rPr lang="en-US" dirty="0" smtClean="0">
                <a:solidFill>
                  <a:srgbClr val="002368"/>
                </a:solidFill>
              </a:rPr>
              <a:t>EC-130J Commando Solo</a:t>
            </a:r>
            <a:endParaRPr lang="en-US" dirty="0">
              <a:solidFill>
                <a:srgbClr val="002368"/>
              </a:solidFill>
            </a:endParaRPr>
          </a:p>
        </p:txBody>
      </p:sp>
      <p:grpSp>
        <p:nvGrpSpPr>
          <p:cNvPr id="2" name="Group 1"/>
          <p:cNvGrpSpPr/>
          <p:nvPr/>
        </p:nvGrpSpPr>
        <p:grpSpPr>
          <a:xfrm>
            <a:off x="870857" y="3352799"/>
            <a:ext cx="7946661" cy="2609851"/>
            <a:chOff x="870857" y="3352799"/>
            <a:chExt cx="7946661" cy="2609851"/>
          </a:xfrm>
        </p:grpSpPr>
        <p:pic>
          <p:nvPicPr>
            <p:cNvPr id="22531" name="Picture 3" descr="030812-F-0000X-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2282" y="3352800"/>
              <a:ext cx="3995236" cy="2609850"/>
            </a:xfrm>
            <a:prstGeom prst="rect">
              <a:avLst/>
            </a:prstGeom>
            <a:noFill/>
            <a:ln w="9525">
              <a:solidFill>
                <a:srgbClr val="002368"/>
              </a:solidFill>
              <a:miter lim="800000"/>
              <a:headEnd/>
              <a:tailEnd/>
            </a:ln>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857" y="3352799"/>
              <a:ext cx="3656442" cy="260985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12323"/>
                                        </p:tgtEl>
                                        <p:attrNameLst>
                                          <p:attrName>style.visibility</p:attrName>
                                        </p:attrNameLst>
                                      </p:cBhvr>
                                      <p:to>
                                        <p:strVal val="visible"/>
                                      </p:to>
                                    </p:set>
                                    <p:anim calcmode="lin" valueType="num">
                                      <p:cBhvr additive="base">
                                        <p:cTn id="7" dur="500" fill="hold"/>
                                        <p:tgtEl>
                                          <p:spTgt spid="312323"/>
                                        </p:tgtEl>
                                        <p:attrNameLst>
                                          <p:attrName>ppt_x</p:attrName>
                                        </p:attrNameLst>
                                      </p:cBhvr>
                                      <p:tavLst>
                                        <p:tav tm="0">
                                          <p:val>
                                            <p:strVal val="0-#ppt_w/2"/>
                                          </p:val>
                                        </p:tav>
                                        <p:tav tm="100000">
                                          <p:val>
                                            <p:strVal val="#ppt_x"/>
                                          </p:val>
                                        </p:tav>
                                      </p:tavLst>
                                    </p:anim>
                                    <p:anim calcmode="lin" valueType="num">
                                      <p:cBhvr additive="base">
                                        <p:cTn id="8" dur="500" fill="hold"/>
                                        <p:tgtEl>
                                          <p:spTgt spid="3123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3"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7" name="Rectangle 3"/>
          <p:cNvSpPr>
            <a:spLocks noChangeArrowheads="1"/>
          </p:cNvSpPr>
          <p:nvPr/>
        </p:nvSpPr>
        <p:spPr bwMode="auto">
          <a:xfrm>
            <a:off x="2133600" y="1981200"/>
            <a:ext cx="5257800" cy="1219200"/>
          </a:xfrm>
          <a:prstGeom prst="rect">
            <a:avLst/>
          </a:prstGeom>
          <a:noFill/>
          <a:ln w="9525">
            <a:noFill/>
            <a:miter lim="800000"/>
            <a:headEnd/>
            <a:tailEnd/>
          </a:ln>
        </p:spPr>
        <p:txBody>
          <a:bodyPr wrap="none" anchor="ctr"/>
          <a:lstStyle/>
          <a:p>
            <a:pPr algn="ctr"/>
            <a:r>
              <a:rPr lang="en-US" sz="3200" b="1" dirty="0" smtClean="0">
                <a:solidFill>
                  <a:srgbClr val="002368"/>
                </a:solidFill>
                <a:latin typeface="+mn-lt"/>
              </a:rPr>
              <a:t>Information Operations</a:t>
            </a:r>
          </a:p>
          <a:p>
            <a:pPr algn="ctr"/>
            <a:r>
              <a:rPr lang="en-US" sz="3200" b="1" dirty="0" smtClean="0">
                <a:solidFill>
                  <a:srgbClr val="002368"/>
                </a:solidFill>
                <a:latin typeface="+mn-lt"/>
              </a:rPr>
              <a:t>Jamming</a:t>
            </a:r>
            <a:endParaRPr lang="en-US" sz="3200" b="1" dirty="0">
              <a:solidFill>
                <a:srgbClr val="002368"/>
              </a:solidFill>
              <a:latin typeface="+mn-lt"/>
            </a:endParaRPr>
          </a:p>
        </p:txBody>
      </p:sp>
      <p:sp>
        <p:nvSpPr>
          <p:cNvPr id="4" name="Title 3"/>
          <p:cNvSpPr>
            <a:spLocks noGrp="1"/>
          </p:cNvSpPr>
          <p:nvPr>
            <p:ph type="title"/>
          </p:nvPr>
        </p:nvSpPr>
        <p:spPr/>
        <p:txBody>
          <a:bodyPr/>
          <a:lstStyle/>
          <a:p>
            <a:r>
              <a:rPr lang="en-US" dirty="0" smtClean="0">
                <a:solidFill>
                  <a:srgbClr val="002368"/>
                </a:solidFill>
              </a:rPr>
              <a:t>EC-130H Compass Call</a:t>
            </a:r>
            <a:endParaRPr lang="en-US" dirty="0">
              <a:solidFill>
                <a:srgbClr val="002368"/>
              </a:solidFill>
            </a:endParaRPr>
          </a:p>
        </p:txBody>
      </p:sp>
      <p:grpSp>
        <p:nvGrpSpPr>
          <p:cNvPr id="2" name="Group 1"/>
          <p:cNvGrpSpPr/>
          <p:nvPr/>
        </p:nvGrpSpPr>
        <p:grpSpPr>
          <a:xfrm>
            <a:off x="990600" y="3412101"/>
            <a:ext cx="7781925" cy="2537762"/>
            <a:chOff x="990600" y="3412101"/>
            <a:chExt cx="7781925" cy="2537762"/>
          </a:xfrm>
        </p:grpSpPr>
        <p:pic>
          <p:nvPicPr>
            <p:cNvPr id="12290" name="Picture 2" descr="An EC-130H Compass Call flies a training mission over Lake Mead, Ariz. Compass Call is the designation for a modified version of the C-130 Hercules aircraft configured to perform tactical command, control and communications countermeasures. Specifically, the modified aircraft uses noise jamming to prevent communication or degrade the transfer of information essential to command and control of weapon systems and other resources. Modifications to the aircraft include an electronic countermeasures system, air refueling capability and associated navigation and communications systems. (U.S. Air Force photo)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412101"/>
              <a:ext cx="3761556" cy="2537762"/>
            </a:xfrm>
            <a:prstGeom prst="rect">
              <a:avLst/>
            </a:prstGeom>
            <a:noFill/>
            <a:ln>
              <a:solidFill>
                <a:srgbClr val="002368"/>
              </a:solidFill>
            </a:ln>
            <a:extLst>
              <a:ext uri="{909E8E84-426E-40DD-AFC4-6F175D3DCCD1}">
                <a14:hiddenFill xmlns:a14="http://schemas.microsoft.com/office/drawing/2010/main">
                  <a:solidFill>
                    <a:srgbClr val="FFFFFF"/>
                  </a:solidFill>
                </a14:hiddenFill>
              </a:ext>
            </a:extLst>
          </p:spPr>
        </p:pic>
        <p:pic>
          <p:nvPicPr>
            <p:cNvPr id="12292" name="Picture 4" descr="ANDREWS AIR FORCE BASE, Md. - An Air Combat Command Compass Call aircraft was on display here March 31.  The aircraft is a C-130 Hercules modified and configured to perform tactical information warfare.  (U.S. Air Force photo by Bobby Jo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412101"/>
              <a:ext cx="3819525" cy="2537762"/>
            </a:xfrm>
            <a:prstGeom prst="rect">
              <a:avLst/>
            </a:prstGeom>
            <a:noFill/>
            <a:ln>
              <a:solidFill>
                <a:srgbClr val="002368"/>
              </a:solidFill>
            </a:ln>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13347"/>
                                        </p:tgtEl>
                                        <p:attrNameLst>
                                          <p:attrName>style.visibility</p:attrName>
                                        </p:attrNameLst>
                                      </p:cBhvr>
                                      <p:to>
                                        <p:strVal val="visible"/>
                                      </p:to>
                                    </p:set>
                                    <p:anim calcmode="lin" valueType="num">
                                      <p:cBhvr additive="base">
                                        <p:cTn id="7" dur="500" fill="hold"/>
                                        <p:tgtEl>
                                          <p:spTgt spid="313347"/>
                                        </p:tgtEl>
                                        <p:attrNameLst>
                                          <p:attrName>ppt_x</p:attrName>
                                        </p:attrNameLst>
                                      </p:cBhvr>
                                      <p:tavLst>
                                        <p:tav tm="0">
                                          <p:val>
                                            <p:strVal val="0-#ppt_w/2"/>
                                          </p:val>
                                        </p:tav>
                                        <p:tav tm="100000">
                                          <p:val>
                                            <p:strVal val="#ppt_x"/>
                                          </p:val>
                                        </p:tav>
                                      </p:tavLst>
                                    </p:anim>
                                    <p:anim calcmode="lin" valueType="num">
                                      <p:cBhvr additive="base">
                                        <p:cTn id="8" dur="500" fill="hold"/>
                                        <p:tgtEl>
                                          <p:spTgt spid="31334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34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6" name="Text Box 1028"/>
          <p:cNvSpPr txBox="1">
            <a:spLocks noChangeArrowheads="1"/>
          </p:cNvSpPr>
          <p:nvPr/>
        </p:nvSpPr>
        <p:spPr bwMode="auto">
          <a:xfrm>
            <a:off x="420914" y="1828800"/>
            <a:ext cx="8686800" cy="1384995"/>
          </a:xfrm>
          <a:prstGeom prst="rect">
            <a:avLst/>
          </a:prstGeom>
          <a:noFill/>
          <a:ln w="9525">
            <a:noFill/>
            <a:miter lim="800000"/>
            <a:headEnd/>
            <a:tailEnd/>
          </a:ln>
        </p:spPr>
        <p:txBody>
          <a:bodyPr wrap="square">
            <a:spAutoFit/>
          </a:bodyPr>
          <a:lstStyle/>
          <a:p>
            <a:pPr algn="ctr"/>
            <a:r>
              <a:rPr lang="en-US" sz="2800" b="1" dirty="0" smtClean="0">
                <a:solidFill>
                  <a:srgbClr val="002368"/>
                </a:solidFill>
                <a:latin typeface="+mn-lt"/>
              </a:rPr>
              <a:t>Air </a:t>
            </a:r>
            <a:r>
              <a:rPr lang="en-US" sz="2800" b="1" dirty="0">
                <a:solidFill>
                  <a:srgbClr val="002368"/>
                </a:solidFill>
                <a:latin typeface="+mn-lt"/>
              </a:rPr>
              <a:t>Superiority Enhancement</a:t>
            </a:r>
          </a:p>
          <a:p>
            <a:pPr algn="ctr"/>
            <a:r>
              <a:rPr lang="en-US" sz="2800" b="1" dirty="0">
                <a:solidFill>
                  <a:srgbClr val="002368"/>
                </a:solidFill>
                <a:latin typeface="+mn-lt"/>
              </a:rPr>
              <a:t>Electronic </a:t>
            </a:r>
            <a:r>
              <a:rPr lang="en-US" sz="2800" b="1" dirty="0" smtClean="0">
                <a:solidFill>
                  <a:srgbClr val="002368"/>
                </a:solidFill>
                <a:latin typeface="+mn-lt"/>
              </a:rPr>
              <a:t>Countermeasures</a:t>
            </a:r>
            <a:endParaRPr lang="en-US" sz="2800" b="1" dirty="0">
              <a:solidFill>
                <a:srgbClr val="002368"/>
              </a:solidFill>
              <a:latin typeface="+mn-lt"/>
            </a:endParaRPr>
          </a:p>
          <a:p>
            <a:pPr algn="ctr"/>
            <a:r>
              <a:rPr lang="en-US" sz="2800" b="1" dirty="0">
                <a:solidFill>
                  <a:srgbClr val="002368"/>
                </a:solidFill>
                <a:latin typeface="+mn-lt"/>
              </a:rPr>
              <a:t>SEAD</a:t>
            </a:r>
            <a:endParaRPr lang="en-US" sz="2800" dirty="0">
              <a:solidFill>
                <a:srgbClr val="002368"/>
              </a:solidFill>
              <a:latin typeface="+mn-lt"/>
            </a:endParaRPr>
          </a:p>
        </p:txBody>
      </p:sp>
      <p:sp>
        <p:nvSpPr>
          <p:cNvPr id="5" name="Title 4"/>
          <p:cNvSpPr>
            <a:spLocks noGrp="1"/>
          </p:cNvSpPr>
          <p:nvPr>
            <p:ph type="title"/>
          </p:nvPr>
        </p:nvSpPr>
        <p:spPr/>
        <p:txBody>
          <a:bodyPr/>
          <a:lstStyle/>
          <a:p>
            <a:r>
              <a:rPr lang="en-US" dirty="0" smtClean="0">
                <a:solidFill>
                  <a:srgbClr val="002368"/>
                </a:solidFill>
              </a:rPr>
              <a:t>EA-6B Prowler</a:t>
            </a:r>
            <a:endParaRPr lang="en-US" dirty="0">
              <a:solidFill>
                <a:srgbClr val="002368"/>
              </a:solidFill>
            </a:endParaRPr>
          </a:p>
        </p:txBody>
      </p:sp>
      <p:grpSp>
        <p:nvGrpSpPr>
          <p:cNvPr id="2" name="Group 1"/>
          <p:cNvGrpSpPr/>
          <p:nvPr/>
        </p:nvGrpSpPr>
        <p:grpSpPr>
          <a:xfrm>
            <a:off x="1447800" y="3367243"/>
            <a:ext cx="6858000" cy="2653666"/>
            <a:chOff x="1447800" y="3367243"/>
            <a:chExt cx="6858000" cy="2653666"/>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367243"/>
              <a:ext cx="1543050" cy="2598127"/>
            </a:xfrm>
            <a:prstGeom prst="rect">
              <a:avLst/>
            </a:prstGeom>
            <a:noFill/>
            <a:ln w="9525">
              <a:solidFill>
                <a:srgbClr val="00236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Photo: An EA-6B Prowler flies over USS John F. Kennedy (CV 67)">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657600" y="3367243"/>
              <a:ext cx="4648200" cy="2653666"/>
            </a:xfrm>
            <a:prstGeom prst="rect">
              <a:avLst/>
            </a:prstGeom>
            <a:noFill/>
            <a:ln>
              <a:solidFill>
                <a:srgbClr val="002368"/>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018678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25636"/>
                                        </p:tgtEl>
                                        <p:attrNameLst>
                                          <p:attrName>style.visibility</p:attrName>
                                        </p:attrNameLst>
                                      </p:cBhvr>
                                      <p:to>
                                        <p:strVal val="visible"/>
                                      </p:to>
                                    </p:set>
                                    <p:anim calcmode="lin" valueType="num">
                                      <p:cBhvr additive="base">
                                        <p:cTn id="7" dur="500" fill="hold"/>
                                        <p:tgtEl>
                                          <p:spTgt spid="325636"/>
                                        </p:tgtEl>
                                        <p:attrNameLst>
                                          <p:attrName>ppt_x</p:attrName>
                                        </p:attrNameLst>
                                      </p:cBhvr>
                                      <p:tavLst>
                                        <p:tav tm="0">
                                          <p:val>
                                            <p:strVal val="0-#ppt_w/2"/>
                                          </p:val>
                                        </p:tav>
                                        <p:tav tm="100000">
                                          <p:val>
                                            <p:strVal val="#ppt_x"/>
                                          </p:val>
                                        </p:tav>
                                      </p:tavLst>
                                    </p:anim>
                                    <p:anim calcmode="lin" valueType="num">
                                      <p:cBhvr additive="base">
                                        <p:cTn id="8" dur="500" fill="hold"/>
                                        <p:tgtEl>
                                          <p:spTgt spid="32563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50" name="Rectangle 10"/>
          <p:cNvSpPr>
            <a:spLocks noChangeArrowheads="1"/>
          </p:cNvSpPr>
          <p:nvPr/>
        </p:nvSpPr>
        <p:spPr bwMode="auto">
          <a:xfrm>
            <a:off x="2971800" y="1447800"/>
            <a:ext cx="3733800" cy="1828800"/>
          </a:xfrm>
          <a:prstGeom prst="rect">
            <a:avLst/>
          </a:prstGeom>
          <a:noFill/>
          <a:ln w="9525">
            <a:noFill/>
            <a:miter lim="800000"/>
            <a:headEnd/>
            <a:tailEnd/>
          </a:ln>
        </p:spPr>
        <p:txBody>
          <a:bodyPr wrap="none" anchor="ctr"/>
          <a:lstStyle/>
          <a:p>
            <a:pPr algn="ctr"/>
            <a:r>
              <a:rPr lang="en-US" sz="2800" b="1" dirty="0" smtClean="0">
                <a:solidFill>
                  <a:srgbClr val="002368"/>
                </a:solidFill>
                <a:latin typeface="+mn-lt"/>
              </a:rPr>
              <a:t>Multi-Role</a:t>
            </a:r>
            <a:endParaRPr lang="en-US" sz="2800" b="1" dirty="0">
              <a:solidFill>
                <a:srgbClr val="002368"/>
              </a:solidFill>
              <a:latin typeface="+mn-lt"/>
            </a:endParaRPr>
          </a:p>
          <a:p>
            <a:pPr algn="ctr"/>
            <a:r>
              <a:rPr lang="en-US" sz="2800" b="1" dirty="0">
                <a:solidFill>
                  <a:srgbClr val="002368"/>
                </a:solidFill>
                <a:latin typeface="+mn-lt"/>
              </a:rPr>
              <a:t>Highly </a:t>
            </a:r>
            <a:r>
              <a:rPr lang="en-US" sz="2800" b="1" dirty="0" smtClean="0">
                <a:solidFill>
                  <a:srgbClr val="002368"/>
                </a:solidFill>
                <a:latin typeface="+mn-lt"/>
              </a:rPr>
              <a:t>Maneuverable</a:t>
            </a:r>
            <a:endParaRPr lang="en-US" sz="2800" b="1" dirty="0">
              <a:solidFill>
                <a:srgbClr val="002368"/>
              </a:solidFill>
              <a:latin typeface="+mn-lt"/>
            </a:endParaRPr>
          </a:p>
          <a:p>
            <a:pPr algn="ctr"/>
            <a:r>
              <a:rPr lang="en-US" sz="2800" b="1" dirty="0">
                <a:solidFill>
                  <a:srgbClr val="002368"/>
                </a:solidFill>
                <a:latin typeface="+mn-lt"/>
              </a:rPr>
              <a:t>Gulf War </a:t>
            </a:r>
            <a:r>
              <a:rPr lang="en-US" sz="2800" b="1" dirty="0" smtClean="0">
                <a:solidFill>
                  <a:srgbClr val="002368"/>
                </a:solidFill>
                <a:latin typeface="+mn-lt"/>
              </a:rPr>
              <a:t>Workhorse</a:t>
            </a:r>
            <a:endParaRPr lang="en-US" sz="2800" b="1" dirty="0">
              <a:solidFill>
                <a:srgbClr val="002368"/>
              </a:solidFill>
              <a:latin typeface="+mn-lt"/>
            </a:endParaRPr>
          </a:p>
        </p:txBody>
      </p:sp>
      <p:sp>
        <p:nvSpPr>
          <p:cNvPr id="4" name="Title 3"/>
          <p:cNvSpPr>
            <a:spLocks noGrp="1"/>
          </p:cNvSpPr>
          <p:nvPr>
            <p:ph type="title"/>
          </p:nvPr>
        </p:nvSpPr>
        <p:spPr/>
        <p:txBody>
          <a:bodyPr/>
          <a:lstStyle/>
          <a:p>
            <a:r>
              <a:rPr lang="en-US" dirty="0" smtClean="0">
                <a:solidFill>
                  <a:srgbClr val="002368"/>
                </a:solidFill>
              </a:rPr>
              <a:t>F-16 Falcon</a:t>
            </a:r>
            <a:endParaRPr lang="en-US" dirty="0">
              <a:solidFill>
                <a:srgbClr val="002368"/>
              </a:solidFill>
            </a:endParaRPr>
          </a:p>
        </p:txBody>
      </p:sp>
      <p:grpSp>
        <p:nvGrpSpPr>
          <p:cNvPr id="2" name="Group 1"/>
          <p:cNvGrpSpPr/>
          <p:nvPr/>
        </p:nvGrpSpPr>
        <p:grpSpPr>
          <a:xfrm>
            <a:off x="776387" y="3195474"/>
            <a:ext cx="8049454" cy="2519526"/>
            <a:chOff x="776387" y="3195474"/>
            <a:chExt cx="8049454" cy="2519526"/>
          </a:xfrm>
        </p:grpSpPr>
        <p:pic>
          <p:nvPicPr>
            <p:cNvPr id="28674" name="Picture 9" descr="021105-O-9999G-0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9307" y="3195474"/>
              <a:ext cx="3926534" cy="2519526"/>
            </a:xfrm>
            <a:prstGeom prst="rect">
              <a:avLst/>
            </a:prstGeom>
            <a:noFill/>
            <a:ln w="9525">
              <a:solidFill>
                <a:srgbClr val="002368"/>
              </a:solidFill>
              <a:miter lim="800000"/>
              <a:headEnd/>
              <a:tailEnd/>
            </a:ln>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387" y="3195474"/>
              <a:ext cx="3739070" cy="25195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0009356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43050"/>
                                        </p:tgtEl>
                                        <p:attrNameLst>
                                          <p:attrName>style.visibility</p:attrName>
                                        </p:attrNameLst>
                                      </p:cBhvr>
                                      <p:to>
                                        <p:strVal val="visible"/>
                                      </p:to>
                                    </p:set>
                                    <p:anim calcmode="lin" valueType="num">
                                      <p:cBhvr additive="base">
                                        <p:cTn id="7" dur="500" fill="hold"/>
                                        <p:tgtEl>
                                          <p:spTgt spid="343050"/>
                                        </p:tgtEl>
                                        <p:attrNameLst>
                                          <p:attrName>ppt_x</p:attrName>
                                        </p:attrNameLst>
                                      </p:cBhvr>
                                      <p:tavLst>
                                        <p:tav tm="0">
                                          <p:val>
                                            <p:strVal val="0-#ppt_w/2"/>
                                          </p:val>
                                        </p:tav>
                                        <p:tav tm="100000">
                                          <p:val>
                                            <p:strVal val="#ppt_x"/>
                                          </p:val>
                                        </p:tav>
                                      </p:tavLst>
                                    </p:anim>
                                    <p:anim calcmode="lin" valueType="num">
                                      <p:cBhvr additive="base">
                                        <p:cTn id="8" dur="500" fill="hold"/>
                                        <p:tgtEl>
                                          <p:spTgt spid="34305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5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40" name="Rectangle 1032"/>
          <p:cNvSpPr>
            <a:spLocks noChangeArrowheads="1"/>
          </p:cNvSpPr>
          <p:nvPr/>
        </p:nvSpPr>
        <p:spPr bwMode="auto">
          <a:xfrm>
            <a:off x="2438400" y="1600200"/>
            <a:ext cx="4876800" cy="1295400"/>
          </a:xfrm>
          <a:prstGeom prst="rect">
            <a:avLst/>
          </a:prstGeom>
          <a:noFill/>
          <a:ln w="9525">
            <a:noFill/>
            <a:miter lim="800000"/>
            <a:headEnd/>
            <a:tailEnd/>
          </a:ln>
        </p:spPr>
        <p:txBody>
          <a:bodyPr wrap="none" anchor="ctr"/>
          <a:lstStyle/>
          <a:p>
            <a:pPr algn="ctr"/>
            <a:r>
              <a:rPr lang="en-US" sz="2800" b="1" dirty="0" smtClean="0">
                <a:solidFill>
                  <a:srgbClr val="002368"/>
                </a:solidFill>
                <a:latin typeface="+mn-lt"/>
              </a:rPr>
              <a:t>Air </a:t>
            </a:r>
            <a:r>
              <a:rPr lang="en-US" sz="2800" b="1" dirty="0">
                <a:solidFill>
                  <a:srgbClr val="002368"/>
                </a:solidFill>
                <a:latin typeface="+mn-lt"/>
              </a:rPr>
              <a:t>S</a:t>
            </a:r>
            <a:r>
              <a:rPr lang="en-US" sz="2800" b="1" dirty="0" smtClean="0">
                <a:solidFill>
                  <a:srgbClr val="002368"/>
                </a:solidFill>
                <a:latin typeface="+mn-lt"/>
              </a:rPr>
              <a:t>uperiority</a:t>
            </a:r>
            <a:endParaRPr lang="en-US" sz="2800" b="1" dirty="0">
              <a:solidFill>
                <a:srgbClr val="002368"/>
              </a:solidFill>
              <a:latin typeface="+mn-lt"/>
            </a:endParaRPr>
          </a:p>
          <a:p>
            <a:pPr algn="ctr"/>
            <a:r>
              <a:rPr lang="en-US" sz="2800" b="1" dirty="0">
                <a:solidFill>
                  <a:srgbClr val="002368"/>
                </a:solidFill>
                <a:latin typeface="+mn-lt"/>
              </a:rPr>
              <a:t>Powerful R</a:t>
            </a:r>
            <a:r>
              <a:rPr lang="en-US" sz="2800" b="1" dirty="0" smtClean="0">
                <a:solidFill>
                  <a:srgbClr val="002368"/>
                </a:solidFill>
                <a:latin typeface="+mn-lt"/>
              </a:rPr>
              <a:t>adar</a:t>
            </a:r>
            <a:endParaRPr lang="en-US" sz="2800" b="1" dirty="0">
              <a:solidFill>
                <a:srgbClr val="002368"/>
              </a:solidFill>
              <a:latin typeface="+mn-lt"/>
            </a:endParaRPr>
          </a:p>
          <a:p>
            <a:pPr algn="ctr"/>
            <a:r>
              <a:rPr lang="en-US" sz="2800" b="1" dirty="0">
                <a:solidFill>
                  <a:srgbClr val="002368"/>
                </a:solidFill>
                <a:latin typeface="+mn-lt"/>
              </a:rPr>
              <a:t>Outstanding </a:t>
            </a:r>
            <a:r>
              <a:rPr lang="en-US" sz="2800" b="1" dirty="0" smtClean="0">
                <a:solidFill>
                  <a:srgbClr val="002368"/>
                </a:solidFill>
                <a:latin typeface="+mn-lt"/>
              </a:rPr>
              <a:t>Combat </a:t>
            </a:r>
            <a:r>
              <a:rPr lang="en-US" sz="2800" b="1" dirty="0">
                <a:solidFill>
                  <a:srgbClr val="002368"/>
                </a:solidFill>
                <a:latin typeface="+mn-lt"/>
              </a:rPr>
              <a:t>R</a:t>
            </a:r>
            <a:r>
              <a:rPr lang="en-US" sz="2800" b="1" dirty="0" smtClean="0">
                <a:solidFill>
                  <a:srgbClr val="002368"/>
                </a:solidFill>
                <a:latin typeface="+mn-lt"/>
              </a:rPr>
              <a:t>ecord</a:t>
            </a:r>
            <a:endParaRPr lang="en-US" sz="2800" b="1" dirty="0">
              <a:solidFill>
                <a:srgbClr val="002368"/>
              </a:solidFill>
              <a:latin typeface="+mn-lt"/>
            </a:endParaRPr>
          </a:p>
        </p:txBody>
      </p:sp>
      <p:sp>
        <p:nvSpPr>
          <p:cNvPr id="4" name="Title 3"/>
          <p:cNvSpPr>
            <a:spLocks noGrp="1"/>
          </p:cNvSpPr>
          <p:nvPr>
            <p:ph type="title"/>
          </p:nvPr>
        </p:nvSpPr>
        <p:spPr/>
        <p:txBody>
          <a:bodyPr/>
          <a:lstStyle/>
          <a:p>
            <a:r>
              <a:rPr lang="en-US" dirty="0" smtClean="0">
                <a:solidFill>
                  <a:srgbClr val="002368"/>
                </a:solidFill>
              </a:rPr>
              <a:t>F-15 Eagle</a:t>
            </a:r>
            <a:endParaRPr lang="en-US" dirty="0">
              <a:solidFill>
                <a:srgbClr val="002368"/>
              </a:solidFill>
            </a:endParaRPr>
          </a:p>
        </p:txBody>
      </p:sp>
      <p:grpSp>
        <p:nvGrpSpPr>
          <p:cNvPr id="3" name="Group 2"/>
          <p:cNvGrpSpPr/>
          <p:nvPr/>
        </p:nvGrpSpPr>
        <p:grpSpPr>
          <a:xfrm>
            <a:off x="952500" y="3201769"/>
            <a:ext cx="7962900" cy="3351431"/>
            <a:chOff x="952500" y="3201769"/>
            <a:chExt cx="7962900" cy="3351431"/>
          </a:xfrm>
        </p:grpSpPr>
        <p:pic>
          <p:nvPicPr>
            <p:cNvPr id="26626" name="Picture 1031" descr="990404-F-0024F-01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52500" y="3887569"/>
              <a:ext cx="2296488" cy="1981200"/>
            </a:xfrm>
            <a:prstGeom prst="rect">
              <a:avLst/>
            </a:prstGeom>
            <a:noFill/>
            <a:ln w="9525">
              <a:solidFill>
                <a:schemeClr val="accent6"/>
              </a:solidFill>
              <a:miter lim="800000"/>
              <a:headEnd/>
              <a:tailEnd/>
            </a:ln>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7788" y="3201769"/>
              <a:ext cx="2348662" cy="1676400"/>
            </a:xfrm>
            <a:prstGeom prst="rect">
              <a:avLst/>
            </a:prstGeom>
            <a:noFill/>
            <a:ln w="9525">
              <a:solidFill>
                <a:schemeClr val="accent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descr="030624-F-8833H-05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3887569"/>
              <a:ext cx="2667000" cy="2000250"/>
            </a:xfrm>
            <a:prstGeom prst="rect">
              <a:avLst/>
            </a:prstGeom>
            <a:noFill/>
            <a:ln w="9525">
              <a:solidFill>
                <a:schemeClr val="accent6"/>
              </a:solidFill>
              <a:miter lim="800000"/>
              <a:headEnd/>
              <a:tailEnd/>
            </a:ln>
          </p:spPr>
        </p:pic>
        <p:sp>
          <p:nvSpPr>
            <p:cNvPr id="2" name="TextBox 1"/>
            <p:cNvSpPr txBox="1"/>
            <p:nvPr/>
          </p:nvSpPr>
          <p:spPr>
            <a:xfrm>
              <a:off x="1175907" y="5887819"/>
              <a:ext cx="1849674" cy="369332"/>
            </a:xfrm>
            <a:prstGeom prst="rect">
              <a:avLst/>
            </a:prstGeom>
            <a:noFill/>
          </p:spPr>
          <p:txBody>
            <a:bodyPr wrap="none" rtlCol="0">
              <a:spAutoFit/>
            </a:bodyPr>
            <a:lstStyle/>
            <a:p>
              <a:r>
                <a:rPr lang="en-US" b="1" dirty="0" smtClean="0">
                  <a:solidFill>
                    <a:srgbClr val="002368"/>
                  </a:solidFill>
                  <a:latin typeface="Times New Roman" pitchFamily="18" charset="0"/>
                  <a:cs typeface="Times New Roman" pitchFamily="18" charset="0"/>
                </a:rPr>
                <a:t>F-15C Air-to-Air</a:t>
              </a:r>
              <a:endParaRPr lang="en-US" b="1" dirty="0">
                <a:solidFill>
                  <a:srgbClr val="002368"/>
                </a:solidFill>
                <a:latin typeface="Times New Roman" pitchFamily="18" charset="0"/>
                <a:cs typeface="Times New Roman" pitchFamily="18" charset="0"/>
              </a:endParaRPr>
            </a:p>
          </p:txBody>
        </p:sp>
        <p:sp>
          <p:nvSpPr>
            <p:cNvPr id="8" name="TextBox 7"/>
            <p:cNvSpPr txBox="1"/>
            <p:nvPr/>
          </p:nvSpPr>
          <p:spPr>
            <a:xfrm>
              <a:off x="6048140" y="5906869"/>
              <a:ext cx="2867260" cy="646331"/>
            </a:xfrm>
            <a:prstGeom prst="rect">
              <a:avLst/>
            </a:prstGeom>
            <a:noFill/>
          </p:spPr>
          <p:txBody>
            <a:bodyPr wrap="none" rtlCol="0">
              <a:spAutoFit/>
            </a:bodyPr>
            <a:lstStyle/>
            <a:p>
              <a:pPr algn="ctr"/>
              <a:r>
                <a:rPr lang="en-US" b="1" dirty="0" smtClean="0">
                  <a:solidFill>
                    <a:srgbClr val="002368"/>
                  </a:solidFill>
                  <a:latin typeface="Times New Roman" pitchFamily="18" charset="0"/>
                  <a:cs typeface="Times New Roman" pitchFamily="18" charset="0"/>
                </a:rPr>
                <a:t>F-15E</a:t>
              </a:r>
            </a:p>
            <a:p>
              <a:pPr algn="ctr"/>
              <a:r>
                <a:rPr lang="en-US" b="1" dirty="0" smtClean="0">
                  <a:solidFill>
                    <a:srgbClr val="002368"/>
                  </a:solidFill>
                  <a:latin typeface="Times New Roman" pitchFamily="18" charset="0"/>
                  <a:cs typeface="Times New Roman" pitchFamily="18" charset="0"/>
                </a:rPr>
                <a:t>Multi-role /  Air-to-Ground</a:t>
              </a:r>
              <a:endParaRPr lang="en-US" b="1" dirty="0">
                <a:solidFill>
                  <a:srgbClr val="002368"/>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41826477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25640"/>
                                        </p:tgtEl>
                                        <p:attrNameLst>
                                          <p:attrName>style.visibility</p:attrName>
                                        </p:attrNameLst>
                                      </p:cBhvr>
                                      <p:to>
                                        <p:strVal val="visible"/>
                                      </p:to>
                                    </p:set>
                                    <p:anim calcmode="lin" valueType="num">
                                      <p:cBhvr additive="base">
                                        <p:cTn id="7" dur="500" fill="hold"/>
                                        <p:tgtEl>
                                          <p:spTgt spid="325640"/>
                                        </p:tgtEl>
                                        <p:attrNameLst>
                                          <p:attrName>ppt_x</p:attrName>
                                        </p:attrNameLst>
                                      </p:cBhvr>
                                      <p:tavLst>
                                        <p:tav tm="0">
                                          <p:val>
                                            <p:strVal val="0-#ppt_w/2"/>
                                          </p:val>
                                        </p:tav>
                                        <p:tav tm="100000">
                                          <p:val>
                                            <p:strVal val="#ppt_x"/>
                                          </p:val>
                                        </p:tav>
                                      </p:tavLst>
                                    </p:anim>
                                    <p:anim calcmode="lin" valueType="num">
                                      <p:cBhvr additive="base">
                                        <p:cTn id="8" dur="500" fill="hold"/>
                                        <p:tgtEl>
                                          <p:spTgt spid="32564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4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002368"/>
                </a:solidFill>
              </a:rPr>
              <a:t>Overview</a:t>
            </a:r>
            <a:endParaRPr lang="en-US" dirty="0">
              <a:solidFill>
                <a:srgbClr val="002368"/>
              </a:solidFill>
            </a:endParaRPr>
          </a:p>
        </p:txBody>
      </p:sp>
      <p:grpSp>
        <p:nvGrpSpPr>
          <p:cNvPr id="9" name="Group 8"/>
          <p:cNvGrpSpPr/>
          <p:nvPr/>
        </p:nvGrpSpPr>
        <p:grpSpPr>
          <a:xfrm>
            <a:off x="1143000" y="2439412"/>
            <a:ext cx="4876800" cy="2743200"/>
            <a:chOff x="1143000" y="2439412"/>
            <a:chExt cx="4876800" cy="2743200"/>
          </a:xfrm>
        </p:grpSpPr>
        <p:sp>
          <p:nvSpPr>
            <p:cNvPr id="5" name="Rectangle 4"/>
            <p:cNvSpPr/>
            <p:nvPr/>
          </p:nvSpPr>
          <p:spPr>
            <a:xfrm>
              <a:off x="1143000" y="2439412"/>
              <a:ext cx="3505200" cy="914400"/>
            </a:xfrm>
            <a:prstGeom prst="rect">
              <a:avLst/>
            </a:prstGeom>
            <a:solidFill>
              <a:srgbClr val="0023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A. Mission</a:t>
              </a:r>
              <a:endParaRPr lang="en-US" sz="3200" dirty="0"/>
            </a:p>
          </p:txBody>
        </p:sp>
        <p:sp>
          <p:nvSpPr>
            <p:cNvPr id="6" name="Rectangle 5"/>
            <p:cNvSpPr/>
            <p:nvPr/>
          </p:nvSpPr>
          <p:spPr>
            <a:xfrm>
              <a:off x="1143000" y="4268212"/>
              <a:ext cx="3505200" cy="914400"/>
            </a:xfrm>
            <a:prstGeom prst="rect">
              <a:avLst/>
            </a:prstGeom>
            <a:solidFill>
              <a:srgbClr val="0023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B</a:t>
              </a:r>
              <a:r>
                <a:rPr lang="en-US" sz="3200" dirty="0" smtClean="0"/>
                <a:t>. Characteristics</a:t>
              </a:r>
              <a:endParaRPr lang="en-US" sz="3200" dirty="0"/>
            </a:p>
          </p:txBody>
        </p:sp>
        <p:sp>
          <p:nvSpPr>
            <p:cNvPr id="7" name="Right Brace 6"/>
            <p:cNvSpPr/>
            <p:nvPr/>
          </p:nvSpPr>
          <p:spPr>
            <a:xfrm>
              <a:off x="4648200" y="2668012"/>
              <a:ext cx="1371600" cy="2286000"/>
            </a:xfrm>
            <a:prstGeom prst="rightBrace">
              <a:avLst/>
            </a:prstGeom>
            <a:ln>
              <a:solidFill>
                <a:srgbClr val="00236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 name="TextBox 7"/>
          <p:cNvSpPr txBox="1"/>
          <p:nvPr/>
        </p:nvSpPr>
        <p:spPr>
          <a:xfrm>
            <a:off x="6172200" y="2287012"/>
            <a:ext cx="2209800" cy="3046988"/>
          </a:xfrm>
          <a:prstGeom prst="rect">
            <a:avLst/>
          </a:prstGeom>
          <a:noFill/>
        </p:spPr>
        <p:txBody>
          <a:bodyPr wrap="square" rtlCol="0">
            <a:spAutoFit/>
          </a:bodyPr>
          <a:lstStyle/>
          <a:p>
            <a:pPr algn="ctr"/>
            <a:r>
              <a:rPr lang="en-US" sz="3200" dirty="0" smtClean="0">
                <a:solidFill>
                  <a:srgbClr val="002368"/>
                </a:solidFill>
                <a:latin typeface="Times New Roman" pitchFamily="18" charset="0"/>
                <a:cs typeface="Times New Roman" pitchFamily="18" charset="0"/>
              </a:rPr>
              <a:t>Selected air and space systems used in AFEX </a:t>
            </a:r>
            <a:r>
              <a:rPr lang="en-US" sz="3200" dirty="0" err="1" smtClean="0">
                <a:solidFill>
                  <a:srgbClr val="002368"/>
                </a:solidFill>
                <a:latin typeface="Times New Roman" pitchFamily="18" charset="0"/>
                <a:cs typeface="Times New Roman" pitchFamily="18" charset="0"/>
              </a:rPr>
              <a:t>wargame</a:t>
            </a:r>
            <a:endParaRPr lang="en-US" sz="3200" dirty="0">
              <a:solidFill>
                <a:srgbClr val="002368"/>
              </a:solidFill>
              <a:latin typeface="Times New Roman" pitchFamily="18" charset="0"/>
              <a:cs typeface="Times New Roman" pitchFamily="18" charset="0"/>
            </a:endParaRPr>
          </a:p>
        </p:txBody>
      </p:sp>
    </p:spTree>
    <p:extLst>
      <p:ext uri="{BB962C8B-B14F-4D97-AF65-F5344CB8AC3E}">
        <p14:creationId xmlns:p14="http://schemas.microsoft.com/office/powerpoint/2010/main" val="27555447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6" name="Text Box 1030"/>
          <p:cNvSpPr txBox="1">
            <a:spLocks noChangeArrowheads="1"/>
          </p:cNvSpPr>
          <p:nvPr/>
        </p:nvSpPr>
        <p:spPr bwMode="auto">
          <a:xfrm>
            <a:off x="381000" y="1295400"/>
            <a:ext cx="8763000" cy="954107"/>
          </a:xfrm>
          <a:prstGeom prst="rect">
            <a:avLst/>
          </a:prstGeom>
          <a:solidFill>
            <a:schemeClr val="bg1"/>
          </a:solidFill>
          <a:ln w="9525">
            <a:noFill/>
            <a:miter lim="800000"/>
            <a:headEnd/>
            <a:tailEnd/>
          </a:ln>
        </p:spPr>
        <p:txBody>
          <a:bodyPr wrap="square">
            <a:spAutoFit/>
          </a:bodyPr>
          <a:lstStyle/>
          <a:p>
            <a:pPr algn="ctr"/>
            <a:r>
              <a:rPr lang="en-US" sz="2800" b="1" dirty="0" smtClean="0">
                <a:solidFill>
                  <a:srgbClr val="002368"/>
                </a:solidFill>
                <a:latin typeface="+mn-lt"/>
              </a:rPr>
              <a:t>Air </a:t>
            </a:r>
            <a:r>
              <a:rPr lang="en-US" sz="2800" b="1" dirty="0">
                <a:solidFill>
                  <a:srgbClr val="002368"/>
                </a:solidFill>
                <a:latin typeface="+mn-lt"/>
              </a:rPr>
              <a:t>D</a:t>
            </a:r>
            <a:r>
              <a:rPr lang="en-US" sz="2800" b="1" dirty="0" smtClean="0">
                <a:solidFill>
                  <a:srgbClr val="002368"/>
                </a:solidFill>
                <a:latin typeface="+mn-lt"/>
              </a:rPr>
              <a:t>ominance </a:t>
            </a:r>
            <a:r>
              <a:rPr lang="en-US" sz="2800" b="1" dirty="0">
                <a:solidFill>
                  <a:srgbClr val="002368"/>
                </a:solidFill>
                <a:latin typeface="+mn-lt"/>
              </a:rPr>
              <a:t>F</a:t>
            </a:r>
            <a:r>
              <a:rPr lang="en-US" sz="2800" b="1" dirty="0" smtClean="0">
                <a:solidFill>
                  <a:srgbClr val="002368"/>
                </a:solidFill>
                <a:latin typeface="+mn-lt"/>
              </a:rPr>
              <a:t>ighter </a:t>
            </a:r>
          </a:p>
          <a:p>
            <a:pPr algn="ctr"/>
            <a:r>
              <a:rPr lang="en-US" sz="2800" b="1" dirty="0" smtClean="0">
                <a:solidFill>
                  <a:srgbClr val="002368"/>
                </a:solidFill>
                <a:latin typeface="+mn-lt"/>
              </a:rPr>
              <a:t>(</a:t>
            </a:r>
            <a:r>
              <a:rPr lang="en-US" sz="2800" b="1" dirty="0">
                <a:solidFill>
                  <a:srgbClr val="002368"/>
                </a:solidFill>
                <a:latin typeface="+mn-lt"/>
              </a:rPr>
              <a:t>Surface </a:t>
            </a:r>
            <a:r>
              <a:rPr lang="en-US" sz="2800" b="1" dirty="0" smtClean="0">
                <a:solidFill>
                  <a:srgbClr val="002368"/>
                </a:solidFill>
                <a:latin typeface="+mn-lt"/>
              </a:rPr>
              <a:t>Attack</a:t>
            </a:r>
            <a:r>
              <a:rPr lang="en-US" sz="2800" b="1" dirty="0">
                <a:solidFill>
                  <a:srgbClr val="002368"/>
                </a:solidFill>
                <a:latin typeface="+mn-lt"/>
              </a:rPr>
              <a:t>, </a:t>
            </a:r>
            <a:r>
              <a:rPr lang="en-US" sz="2800" b="1" dirty="0" smtClean="0">
                <a:solidFill>
                  <a:srgbClr val="002368"/>
                </a:solidFill>
                <a:latin typeface="+mn-lt"/>
              </a:rPr>
              <a:t>Escort</a:t>
            </a:r>
            <a:r>
              <a:rPr lang="en-US" sz="2800" b="1" dirty="0">
                <a:solidFill>
                  <a:srgbClr val="002368"/>
                </a:solidFill>
                <a:latin typeface="+mn-lt"/>
              </a:rPr>
              <a:t>, </a:t>
            </a:r>
            <a:r>
              <a:rPr lang="en-US" sz="2800" b="1" dirty="0" smtClean="0">
                <a:solidFill>
                  <a:srgbClr val="002368"/>
                </a:solidFill>
                <a:latin typeface="+mn-lt"/>
              </a:rPr>
              <a:t>Sweep</a:t>
            </a:r>
            <a:r>
              <a:rPr lang="en-US" sz="2800" b="1" dirty="0">
                <a:solidFill>
                  <a:srgbClr val="002368"/>
                </a:solidFill>
                <a:latin typeface="+mn-lt"/>
              </a:rPr>
              <a:t>)</a:t>
            </a:r>
            <a:endParaRPr lang="en-US" sz="2800" dirty="0">
              <a:solidFill>
                <a:srgbClr val="002368"/>
              </a:solidFill>
              <a:latin typeface="+mn-lt"/>
            </a:endParaRPr>
          </a:p>
        </p:txBody>
      </p:sp>
      <p:sp>
        <p:nvSpPr>
          <p:cNvPr id="7" name="Title 6"/>
          <p:cNvSpPr>
            <a:spLocks noGrp="1"/>
          </p:cNvSpPr>
          <p:nvPr>
            <p:ph type="title"/>
          </p:nvPr>
        </p:nvSpPr>
        <p:spPr/>
        <p:txBody>
          <a:bodyPr/>
          <a:lstStyle/>
          <a:p>
            <a:r>
              <a:rPr lang="en-US" dirty="0" smtClean="0">
                <a:solidFill>
                  <a:srgbClr val="002368"/>
                </a:solidFill>
              </a:rPr>
              <a:t>F-22 Raptor</a:t>
            </a:r>
            <a:endParaRPr lang="en-US" dirty="0">
              <a:solidFill>
                <a:srgbClr val="002368"/>
              </a:solidFill>
            </a:endParaRPr>
          </a:p>
        </p:txBody>
      </p:sp>
      <p:grpSp>
        <p:nvGrpSpPr>
          <p:cNvPr id="2" name="Group 1"/>
          <p:cNvGrpSpPr/>
          <p:nvPr/>
        </p:nvGrpSpPr>
        <p:grpSpPr>
          <a:xfrm>
            <a:off x="1524000" y="2362200"/>
            <a:ext cx="7239000" cy="4267200"/>
            <a:chOff x="1524000" y="2362200"/>
            <a:chExt cx="7239000" cy="4267200"/>
          </a:xfrm>
        </p:grpSpPr>
        <p:pic>
          <p:nvPicPr>
            <p:cNvPr id="30724" name="Picture 1031" descr="Team delivers initial report on F/A-22 cost increases"/>
            <p:cNvPicPr>
              <a:picLocks noChangeAspect="1" noChangeArrowheads="1"/>
            </p:cNvPicPr>
            <p:nvPr/>
          </p:nvPicPr>
          <p:blipFill rotWithShape="1">
            <a:blip r:embed="rId3" r:link="rId4" cstate="print">
              <a:extLst>
                <a:ext uri="{28A0092B-C50C-407E-A947-70E740481C1C}">
                  <a14:useLocalDpi xmlns:a14="http://schemas.microsoft.com/office/drawing/2010/main" val="0"/>
                </a:ext>
              </a:extLst>
            </a:blip>
            <a:srcRect/>
            <a:stretch/>
          </p:blipFill>
          <p:spPr bwMode="auto">
            <a:xfrm>
              <a:off x="5227054" y="4667250"/>
              <a:ext cx="3535946" cy="1962150"/>
            </a:xfrm>
            <a:prstGeom prst="rect">
              <a:avLst/>
            </a:prstGeom>
            <a:noFill/>
            <a:ln w="9525">
              <a:solidFill>
                <a:srgbClr val="002368"/>
              </a:solidFill>
              <a:miter lim="800000"/>
              <a:headEnd/>
              <a:tailEnd/>
            </a:ln>
          </p:spPr>
        </p:pic>
        <p:pic>
          <p:nvPicPr>
            <p:cNvPr id="30726" name="Picture 11" descr="f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2362200"/>
              <a:ext cx="3352800" cy="4267200"/>
            </a:xfrm>
            <a:prstGeom prst="rect">
              <a:avLst/>
            </a:prstGeom>
            <a:noFill/>
            <a:ln w="9525">
              <a:solidFill>
                <a:srgbClr val="002368"/>
              </a:solidFill>
              <a:miter lim="800000"/>
              <a:headEnd/>
              <a:tailEnd/>
            </a:ln>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7054" y="2374881"/>
              <a:ext cx="3535946" cy="196851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2572468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43046"/>
                                        </p:tgtEl>
                                        <p:attrNameLst>
                                          <p:attrName>style.visibility</p:attrName>
                                        </p:attrNameLst>
                                      </p:cBhvr>
                                      <p:to>
                                        <p:strVal val="visible"/>
                                      </p:to>
                                    </p:set>
                                    <p:anim calcmode="lin" valueType="num">
                                      <p:cBhvr additive="base">
                                        <p:cTn id="7" dur="500" fill="hold"/>
                                        <p:tgtEl>
                                          <p:spTgt spid="343046"/>
                                        </p:tgtEl>
                                        <p:attrNameLst>
                                          <p:attrName>ppt_x</p:attrName>
                                        </p:attrNameLst>
                                      </p:cBhvr>
                                      <p:tavLst>
                                        <p:tav tm="0">
                                          <p:val>
                                            <p:strVal val="0-#ppt_w/2"/>
                                          </p:val>
                                        </p:tav>
                                        <p:tav tm="100000">
                                          <p:val>
                                            <p:strVal val="#ppt_x"/>
                                          </p:val>
                                        </p:tav>
                                      </p:tavLst>
                                    </p:anim>
                                    <p:anim calcmode="lin" valueType="num">
                                      <p:cBhvr additive="base">
                                        <p:cTn id="8" dur="500" fill="hold"/>
                                        <p:tgtEl>
                                          <p:spTgt spid="34304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6"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002368"/>
                </a:solidFill>
              </a:rPr>
              <a:t>AC-130H </a:t>
            </a:r>
            <a:r>
              <a:rPr lang="en-US" dirty="0" err="1" smtClean="0">
                <a:solidFill>
                  <a:srgbClr val="002368"/>
                </a:solidFill>
              </a:rPr>
              <a:t>Spectre</a:t>
            </a:r>
            <a:endParaRPr lang="en-US" dirty="0">
              <a:solidFill>
                <a:srgbClr val="002368"/>
              </a:solidFill>
            </a:endParaRPr>
          </a:p>
        </p:txBody>
      </p:sp>
      <p:sp>
        <p:nvSpPr>
          <p:cNvPr id="311299" name="Text Box 3"/>
          <p:cNvSpPr txBox="1">
            <a:spLocks noChangeArrowheads="1"/>
          </p:cNvSpPr>
          <p:nvPr/>
        </p:nvSpPr>
        <p:spPr bwMode="auto">
          <a:xfrm>
            <a:off x="3187700" y="1894582"/>
            <a:ext cx="3517900" cy="1077218"/>
          </a:xfrm>
          <a:prstGeom prst="rect">
            <a:avLst/>
          </a:prstGeom>
          <a:noFill/>
          <a:ln w="9525">
            <a:noFill/>
            <a:miter lim="800000"/>
            <a:headEnd/>
            <a:tailEnd/>
          </a:ln>
        </p:spPr>
        <p:txBody>
          <a:bodyPr>
            <a:spAutoFit/>
          </a:bodyPr>
          <a:lstStyle/>
          <a:p>
            <a:pPr algn="ctr"/>
            <a:r>
              <a:rPr lang="en-US" sz="3200" b="1" dirty="0" smtClean="0">
                <a:solidFill>
                  <a:srgbClr val="002368"/>
                </a:solidFill>
                <a:latin typeface="+mn-lt"/>
              </a:rPr>
              <a:t>Close Air Support</a:t>
            </a:r>
          </a:p>
          <a:p>
            <a:pPr algn="ctr"/>
            <a:r>
              <a:rPr lang="en-US" sz="3200" b="1" dirty="0" smtClean="0">
                <a:solidFill>
                  <a:srgbClr val="002368"/>
                </a:solidFill>
                <a:latin typeface="+mn-lt"/>
              </a:rPr>
              <a:t>Air Interdiction</a:t>
            </a:r>
            <a:endParaRPr lang="en-US" sz="3200" b="1" dirty="0">
              <a:solidFill>
                <a:srgbClr val="002368"/>
              </a:solidFill>
              <a:latin typeface="+mn-lt"/>
            </a:endParaRPr>
          </a:p>
        </p:txBody>
      </p:sp>
      <p:grpSp>
        <p:nvGrpSpPr>
          <p:cNvPr id="2" name="Group 1"/>
          <p:cNvGrpSpPr/>
          <p:nvPr/>
        </p:nvGrpSpPr>
        <p:grpSpPr>
          <a:xfrm>
            <a:off x="1079500" y="3248025"/>
            <a:ext cx="7683500" cy="2562225"/>
            <a:chOff x="1079500" y="3248025"/>
            <a:chExt cx="7683500" cy="2562225"/>
          </a:xfrm>
        </p:grpSpPr>
        <p:pic>
          <p:nvPicPr>
            <p:cNvPr id="23554" name="Picture 6" descr="030128-O-9999J-0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6700" y="3248025"/>
              <a:ext cx="3416300" cy="2562225"/>
            </a:xfrm>
            <a:prstGeom prst="rect">
              <a:avLst/>
            </a:prstGeom>
            <a:noFill/>
            <a:ln w="9525">
              <a:solidFill>
                <a:schemeClr val="accent6"/>
              </a:solidFill>
              <a:miter lim="800000"/>
              <a:headEnd/>
              <a:tailEnd/>
            </a:ln>
          </p:spPr>
        </p:pic>
        <p:pic>
          <p:nvPicPr>
            <p:cNvPr id="5122" name="Picture 2" descr="HURLBURT FIELD, Fla. -- An AC-130U gunship from the 4th Special Operations Squadron, flies near Hurlburt Field, Fla., Aug. 20. The AC-130 gunship's primary missions are close air support, air interdiction and force protection. (U.S. Air Force photo/ Senior Airman Julianne Showal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0" y="3259766"/>
              <a:ext cx="3810000" cy="2531434"/>
            </a:xfrm>
            <a:prstGeom prst="rect">
              <a:avLst/>
            </a:prstGeom>
            <a:noFill/>
            <a:ln>
              <a:solidFill>
                <a:schemeClr val="accent6"/>
              </a:solidFill>
            </a:ln>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11299"/>
                                        </p:tgtEl>
                                        <p:attrNameLst>
                                          <p:attrName>style.visibility</p:attrName>
                                        </p:attrNameLst>
                                      </p:cBhvr>
                                      <p:to>
                                        <p:strVal val="visible"/>
                                      </p:to>
                                    </p:set>
                                    <p:anim calcmode="lin" valueType="num">
                                      <p:cBhvr additive="base">
                                        <p:cTn id="7" dur="500" fill="hold"/>
                                        <p:tgtEl>
                                          <p:spTgt spid="311299"/>
                                        </p:tgtEl>
                                        <p:attrNameLst>
                                          <p:attrName>ppt_x</p:attrName>
                                        </p:attrNameLst>
                                      </p:cBhvr>
                                      <p:tavLst>
                                        <p:tav tm="0">
                                          <p:val>
                                            <p:strVal val="0-#ppt_w/2"/>
                                          </p:val>
                                        </p:tav>
                                        <p:tav tm="100000">
                                          <p:val>
                                            <p:strVal val="#ppt_x"/>
                                          </p:val>
                                        </p:tav>
                                      </p:tavLst>
                                    </p:anim>
                                    <p:anim calcmode="lin" valueType="num">
                                      <p:cBhvr additive="base">
                                        <p:cTn id="8" dur="500" fill="hold"/>
                                        <p:tgtEl>
                                          <p:spTgt spid="31129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29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1" name="Rectangle 2051"/>
          <p:cNvSpPr>
            <a:spLocks noChangeArrowheads="1"/>
          </p:cNvSpPr>
          <p:nvPr/>
        </p:nvSpPr>
        <p:spPr bwMode="auto">
          <a:xfrm>
            <a:off x="2819400" y="1428750"/>
            <a:ext cx="4572000" cy="1514475"/>
          </a:xfrm>
          <a:prstGeom prst="rect">
            <a:avLst/>
          </a:prstGeom>
          <a:noFill/>
          <a:ln w="9525">
            <a:noFill/>
            <a:miter lim="800000"/>
            <a:headEnd/>
            <a:tailEnd/>
          </a:ln>
        </p:spPr>
        <p:txBody>
          <a:bodyPr wrap="none" anchor="ctr"/>
          <a:lstStyle/>
          <a:p>
            <a:pPr algn="ctr"/>
            <a:r>
              <a:rPr lang="en-US" sz="2800" b="1" dirty="0" smtClean="0">
                <a:solidFill>
                  <a:srgbClr val="002368"/>
                </a:solidFill>
                <a:latin typeface="+mn-lt"/>
              </a:rPr>
              <a:t>Close Air Support</a:t>
            </a:r>
            <a:endParaRPr lang="en-US" sz="2800" b="1" dirty="0">
              <a:solidFill>
                <a:srgbClr val="002368"/>
              </a:solidFill>
              <a:latin typeface="+mn-lt"/>
            </a:endParaRPr>
          </a:p>
          <a:p>
            <a:pPr algn="ctr"/>
            <a:r>
              <a:rPr lang="en-US" sz="2800" b="1" dirty="0">
                <a:solidFill>
                  <a:srgbClr val="002368"/>
                </a:solidFill>
                <a:latin typeface="+mn-lt"/>
              </a:rPr>
              <a:t>Forward Air Controller</a:t>
            </a:r>
          </a:p>
          <a:p>
            <a:pPr algn="ctr"/>
            <a:r>
              <a:rPr lang="en-US" sz="2800" b="1" dirty="0">
                <a:solidFill>
                  <a:srgbClr val="002368"/>
                </a:solidFill>
                <a:latin typeface="+mn-lt"/>
              </a:rPr>
              <a:t>30 mm </a:t>
            </a:r>
            <a:r>
              <a:rPr lang="en-US" sz="2800" b="1" dirty="0" smtClean="0">
                <a:solidFill>
                  <a:srgbClr val="002368"/>
                </a:solidFill>
                <a:latin typeface="+mn-lt"/>
              </a:rPr>
              <a:t>Cannon</a:t>
            </a:r>
            <a:endParaRPr lang="en-US" sz="2800" b="1" dirty="0">
              <a:solidFill>
                <a:srgbClr val="002368"/>
              </a:solidFill>
              <a:latin typeface="+mn-lt"/>
            </a:endParaRPr>
          </a:p>
        </p:txBody>
      </p:sp>
      <p:grpSp>
        <p:nvGrpSpPr>
          <p:cNvPr id="2" name="Group 1"/>
          <p:cNvGrpSpPr/>
          <p:nvPr/>
        </p:nvGrpSpPr>
        <p:grpSpPr>
          <a:xfrm>
            <a:off x="1123951" y="2943225"/>
            <a:ext cx="7772400" cy="3124200"/>
            <a:chOff x="1123951" y="2943225"/>
            <a:chExt cx="7772400" cy="3124200"/>
          </a:xfrm>
        </p:grpSpPr>
        <p:pic>
          <p:nvPicPr>
            <p:cNvPr id="31746" name="Picture 2055" descr="000217-F-0656B-00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23951" y="2943225"/>
              <a:ext cx="4686300" cy="3124200"/>
            </a:xfrm>
            <a:prstGeom prst="rect">
              <a:avLst/>
            </a:prstGeom>
            <a:noFill/>
            <a:ln w="9525">
              <a:solidFill>
                <a:schemeClr val="accent6"/>
              </a:solidFill>
              <a:miter lim="800000"/>
              <a:headEnd/>
              <a:tailEnd/>
            </a:ln>
          </p:spPr>
        </p:pic>
        <p:pic>
          <p:nvPicPr>
            <p:cNvPr id="31748" name="Picture 2057" descr="990422-F-7910D-5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7313" y="2960113"/>
              <a:ext cx="2739038" cy="3107312"/>
            </a:xfrm>
            <a:prstGeom prst="rect">
              <a:avLst/>
            </a:prstGeom>
            <a:noFill/>
            <a:ln w="9525">
              <a:solidFill>
                <a:schemeClr val="accent6"/>
              </a:solidFill>
              <a:miter lim="800000"/>
              <a:headEnd/>
              <a:tailEnd/>
            </a:ln>
          </p:spPr>
        </p:pic>
      </p:grpSp>
      <p:sp>
        <p:nvSpPr>
          <p:cNvPr id="5" name="Title 4"/>
          <p:cNvSpPr>
            <a:spLocks noGrp="1"/>
          </p:cNvSpPr>
          <p:nvPr>
            <p:ph type="title"/>
          </p:nvPr>
        </p:nvSpPr>
        <p:spPr/>
        <p:txBody>
          <a:bodyPr/>
          <a:lstStyle/>
          <a:p>
            <a:r>
              <a:rPr lang="en-US" dirty="0" smtClean="0">
                <a:solidFill>
                  <a:srgbClr val="002368"/>
                </a:solidFill>
              </a:rPr>
              <a:t>A-10 Thunderbolt II</a:t>
            </a:r>
            <a:endParaRPr lang="en-US" dirty="0">
              <a:solidFill>
                <a:srgbClr val="002368"/>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24611"/>
                                        </p:tgtEl>
                                        <p:attrNameLst>
                                          <p:attrName>style.visibility</p:attrName>
                                        </p:attrNameLst>
                                      </p:cBhvr>
                                      <p:to>
                                        <p:strVal val="visible"/>
                                      </p:to>
                                    </p:set>
                                    <p:anim calcmode="lin" valueType="num">
                                      <p:cBhvr additive="base">
                                        <p:cTn id="7" dur="500" fill="hold"/>
                                        <p:tgtEl>
                                          <p:spTgt spid="324611"/>
                                        </p:tgtEl>
                                        <p:attrNameLst>
                                          <p:attrName>ppt_x</p:attrName>
                                        </p:attrNameLst>
                                      </p:cBhvr>
                                      <p:tavLst>
                                        <p:tav tm="0">
                                          <p:val>
                                            <p:strVal val="0-#ppt_w/2"/>
                                          </p:val>
                                        </p:tav>
                                        <p:tav tm="100000">
                                          <p:val>
                                            <p:strVal val="#ppt_x"/>
                                          </p:val>
                                        </p:tav>
                                      </p:tavLst>
                                    </p:anim>
                                    <p:anim calcmode="lin" valueType="num">
                                      <p:cBhvr additive="base">
                                        <p:cTn id="8" dur="500" fill="hold"/>
                                        <p:tgtEl>
                                          <p:spTgt spid="3246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6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9" name="Rectangle 3"/>
          <p:cNvSpPr>
            <a:spLocks noChangeArrowheads="1"/>
          </p:cNvSpPr>
          <p:nvPr/>
        </p:nvSpPr>
        <p:spPr bwMode="auto">
          <a:xfrm>
            <a:off x="2362200" y="2133600"/>
            <a:ext cx="5257800" cy="762000"/>
          </a:xfrm>
          <a:prstGeom prst="rect">
            <a:avLst/>
          </a:prstGeom>
          <a:noFill/>
          <a:ln w="9525">
            <a:noFill/>
            <a:miter lim="800000"/>
            <a:headEnd/>
            <a:tailEnd/>
          </a:ln>
        </p:spPr>
        <p:txBody>
          <a:bodyPr wrap="none" anchor="ctr"/>
          <a:lstStyle/>
          <a:p>
            <a:pPr algn="ctr"/>
            <a:r>
              <a:rPr lang="en-US" sz="2800" b="1" dirty="0" smtClean="0">
                <a:solidFill>
                  <a:srgbClr val="002368"/>
                </a:solidFill>
                <a:latin typeface="+mn-lt"/>
              </a:rPr>
              <a:t>Long-Range, Heavy Bomber</a:t>
            </a:r>
          </a:p>
          <a:p>
            <a:pPr algn="ctr"/>
            <a:r>
              <a:rPr lang="en-US" sz="2800" b="1" dirty="0" smtClean="0">
                <a:solidFill>
                  <a:srgbClr val="002368"/>
                </a:solidFill>
                <a:latin typeface="+mn-lt"/>
              </a:rPr>
              <a:t>Backbone of Strategic Bomber Force</a:t>
            </a:r>
            <a:endParaRPr lang="en-US" sz="2800" dirty="0">
              <a:solidFill>
                <a:srgbClr val="002368"/>
              </a:solidFill>
              <a:latin typeface="+mn-lt"/>
            </a:endParaRPr>
          </a:p>
        </p:txBody>
      </p:sp>
      <p:sp>
        <p:nvSpPr>
          <p:cNvPr id="4" name="Title 3"/>
          <p:cNvSpPr>
            <a:spLocks noGrp="1"/>
          </p:cNvSpPr>
          <p:nvPr>
            <p:ph type="title"/>
          </p:nvPr>
        </p:nvSpPr>
        <p:spPr/>
        <p:txBody>
          <a:bodyPr/>
          <a:lstStyle/>
          <a:p>
            <a:r>
              <a:rPr lang="en-US" dirty="0" smtClean="0">
                <a:solidFill>
                  <a:srgbClr val="002368"/>
                </a:solidFill>
              </a:rPr>
              <a:t>B-52 </a:t>
            </a:r>
            <a:r>
              <a:rPr lang="en-US" dirty="0" err="1" smtClean="0">
                <a:solidFill>
                  <a:srgbClr val="002368"/>
                </a:solidFill>
              </a:rPr>
              <a:t>Stratofortress</a:t>
            </a:r>
            <a:endParaRPr lang="en-US" dirty="0">
              <a:solidFill>
                <a:srgbClr val="002368"/>
              </a:solidFill>
            </a:endParaRPr>
          </a:p>
        </p:txBody>
      </p:sp>
      <p:grpSp>
        <p:nvGrpSpPr>
          <p:cNvPr id="2" name="Group 1"/>
          <p:cNvGrpSpPr/>
          <p:nvPr/>
        </p:nvGrpSpPr>
        <p:grpSpPr>
          <a:xfrm>
            <a:off x="1066801" y="3500140"/>
            <a:ext cx="7677149" cy="2133599"/>
            <a:chOff x="1066801" y="3500140"/>
            <a:chExt cx="7677149" cy="2133599"/>
          </a:xfrm>
        </p:grpSpPr>
        <p:pic>
          <p:nvPicPr>
            <p:cNvPr id="6146" name="Picture 2" descr="AF File 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66801" y="3500140"/>
              <a:ext cx="3562349" cy="2095499"/>
            </a:xfrm>
            <a:prstGeom prst="rect">
              <a:avLst/>
            </a:prstGeom>
            <a:noFill/>
            <a:ln>
              <a:solidFill>
                <a:schemeClr val="accent6"/>
              </a:solidFill>
            </a:ln>
            <a:extLst>
              <a:ext uri="{909E8E84-426E-40DD-AFC4-6F175D3DCCD1}">
                <a14:hiddenFill xmlns:a14="http://schemas.microsoft.com/office/drawing/2010/main">
                  <a:solidFill>
                    <a:srgbClr val="FFFFFF"/>
                  </a:solidFill>
                </a14:hiddenFill>
              </a:ext>
            </a:extLst>
          </p:spPr>
        </p:pic>
        <p:pic>
          <p:nvPicPr>
            <p:cNvPr id="6148" name="Picture 4" descr="http://media.dma.mil/2003/Mar/28/2000031139/670/394/0/030328-F-JZ000-02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0553" y="3500140"/>
              <a:ext cx="3703397" cy="2133599"/>
            </a:xfrm>
            <a:prstGeom prst="rect">
              <a:avLst/>
            </a:prstGeom>
            <a:noFill/>
            <a:ln>
              <a:solidFill>
                <a:schemeClr val="accent6"/>
              </a:solidFill>
            </a:ln>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26659"/>
                                        </p:tgtEl>
                                        <p:attrNameLst>
                                          <p:attrName>style.visibility</p:attrName>
                                        </p:attrNameLst>
                                      </p:cBhvr>
                                      <p:to>
                                        <p:strVal val="visible"/>
                                      </p:to>
                                    </p:set>
                                    <p:anim calcmode="lin" valueType="num">
                                      <p:cBhvr additive="base">
                                        <p:cTn id="7" dur="500" fill="hold"/>
                                        <p:tgtEl>
                                          <p:spTgt spid="326659"/>
                                        </p:tgtEl>
                                        <p:attrNameLst>
                                          <p:attrName>ppt_x</p:attrName>
                                        </p:attrNameLst>
                                      </p:cBhvr>
                                      <p:tavLst>
                                        <p:tav tm="0">
                                          <p:val>
                                            <p:strVal val="0-#ppt_w/2"/>
                                          </p:val>
                                        </p:tav>
                                        <p:tav tm="100000">
                                          <p:val>
                                            <p:strVal val="#ppt_x"/>
                                          </p:val>
                                        </p:tav>
                                      </p:tavLst>
                                    </p:anim>
                                    <p:anim calcmode="lin" valueType="num">
                                      <p:cBhvr additive="base">
                                        <p:cTn id="8" dur="500" fill="hold"/>
                                        <p:tgtEl>
                                          <p:spTgt spid="32665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5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002368"/>
                </a:solidFill>
              </a:rPr>
              <a:t>B1-B Lancer</a:t>
            </a:r>
            <a:endParaRPr lang="en-US" dirty="0">
              <a:solidFill>
                <a:srgbClr val="002368"/>
              </a:solidFill>
            </a:endParaRPr>
          </a:p>
        </p:txBody>
      </p:sp>
      <p:sp>
        <p:nvSpPr>
          <p:cNvPr id="327683" name="Rectangle 3"/>
          <p:cNvSpPr>
            <a:spLocks noChangeArrowheads="1"/>
          </p:cNvSpPr>
          <p:nvPr/>
        </p:nvSpPr>
        <p:spPr bwMode="auto">
          <a:xfrm>
            <a:off x="2377769" y="2114550"/>
            <a:ext cx="4953000" cy="838200"/>
          </a:xfrm>
          <a:prstGeom prst="rect">
            <a:avLst/>
          </a:prstGeom>
          <a:noFill/>
          <a:ln w="9525">
            <a:noFill/>
            <a:miter lim="800000"/>
            <a:headEnd/>
            <a:tailEnd/>
          </a:ln>
        </p:spPr>
        <p:txBody>
          <a:bodyPr wrap="none" anchor="ctr"/>
          <a:lstStyle/>
          <a:p>
            <a:pPr algn="ctr"/>
            <a:r>
              <a:rPr lang="en-US" sz="3200" b="1" dirty="0" smtClean="0">
                <a:solidFill>
                  <a:srgbClr val="002368"/>
                </a:solidFill>
                <a:latin typeface="+mn-lt"/>
              </a:rPr>
              <a:t>Supersonic </a:t>
            </a:r>
            <a:r>
              <a:rPr lang="en-US" sz="3200" b="1" dirty="0">
                <a:solidFill>
                  <a:srgbClr val="002368"/>
                </a:solidFill>
                <a:latin typeface="+mn-lt"/>
              </a:rPr>
              <a:t>H</a:t>
            </a:r>
            <a:r>
              <a:rPr lang="en-US" sz="3200" b="1" dirty="0" smtClean="0">
                <a:solidFill>
                  <a:srgbClr val="002368"/>
                </a:solidFill>
                <a:latin typeface="+mn-lt"/>
              </a:rPr>
              <a:t>eavy </a:t>
            </a:r>
            <a:r>
              <a:rPr lang="en-US" sz="3200" b="1" dirty="0">
                <a:solidFill>
                  <a:srgbClr val="002368"/>
                </a:solidFill>
                <a:latin typeface="+mn-lt"/>
              </a:rPr>
              <a:t>B</a:t>
            </a:r>
            <a:r>
              <a:rPr lang="en-US" sz="3200" b="1" dirty="0" smtClean="0">
                <a:solidFill>
                  <a:srgbClr val="002368"/>
                </a:solidFill>
                <a:latin typeface="+mn-lt"/>
              </a:rPr>
              <a:t>omber</a:t>
            </a:r>
            <a:endParaRPr lang="en-US" sz="3200" b="1" dirty="0">
              <a:solidFill>
                <a:srgbClr val="002368"/>
              </a:solidFill>
              <a:latin typeface="+mn-lt"/>
            </a:endParaRPr>
          </a:p>
        </p:txBody>
      </p:sp>
      <p:grpSp>
        <p:nvGrpSpPr>
          <p:cNvPr id="2" name="Group 1"/>
          <p:cNvGrpSpPr/>
          <p:nvPr/>
        </p:nvGrpSpPr>
        <p:grpSpPr>
          <a:xfrm>
            <a:off x="990600" y="3257550"/>
            <a:ext cx="7620001" cy="2533650"/>
            <a:chOff x="990600" y="3257550"/>
            <a:chExt cx="7620001" cy="2533650"/>
          </a:xfrm>
        </p:grpSpPr>
        <p:pic>
          <p:nvPicPr>
            <p:cNvPr id="34818" name="Picture 3" descr="021105-O-9999G-0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2401" y="3257550"/>
              <a:ext cx="3378200" cy="2533650"/>
            </a:xfrm>
            <a:prstGeom prst="rect">
              <a:avLst/>
            </a:prstGeom>
            <a:noFill/>
            <a:ln w="9525">
              <a:solidFill>
                <a:srgbClr val="002368"/>
              </a:solidFill>
              <a:miter lim="800000"/>
              <a:headEnd/>
              <a:tailEnd/>
            </a:ln>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257550"/>
              <a:ext cx="3863669" cy="24955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27683"/>
                                        </p:tgtEl>
                                        <p:attrNameLst>
                                          <p:attrName>style.visibility</p:attrName>
                                        </p:attrNameLst>
                                      </p:cBhvr>
                                      <p:to>
                                        <p:strVal val="visible"/>
                                      </p:to>
                                    </p:set>
                                    <p:anim calcmode="lin" valueType="num">
                                      <p:cBhvr additive="base">
                                        <p:cTn id="7" dur="500" fill="hold"/>
                                        <p:tgtEl>
                                          <p:spTgt spid="327683"/>
                                        </p:tgtEl>
                                        <p:attrNameLst>
                                          <p:attrName>ppt_x</p:attrName>
                                        </p:attrNameLst>
                                      </p:cBhvr>
                                      <p:tavLst>
                                        <p:tav tm="0">
                                          <p:val>
                                            <p:strVal val="0-#ppt_w/2"/>
                                          </p:val>
                                        </p:tav>
                                        <p:tav tm="100000">
                                          <p:val>
                                            <p:strVal val="#ppt_x"/>
                                          </p:val>
                                        </p:tav>
                                      </p:tavLst>
                                    </p:anim>
                                    <p:anim calcmode="lin" valueType="num">
                                      <p:cBhvr additive="base">
                                        <p:cTn id="8" dur="500" fill="hold"/>
                                        <p:tgtEl>
                                          <p:spTgt spid="32768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8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7" name="Rectangle 3"/>
          <p:cNvSpPr>
            <a:spLocks noChangeArrowheads="1"/>
          </p:cNvSpPr>
          <p:nvPr/>
        </p:nvSpPr>
        <p:spPr bwMode="auto">
          <a:xfrm>
            <a:off x="3124200" y="1524000"/>
            <a:ext cx="3733800" cy="2286000"/>
          </a:xfrm>
          <a:prstGeom prst="rect">
            <a:avLst/>
          </a:prstGeom>
          <a:noFill/>
          <a:ln w="9525">
            <a:noFill/>
            <a:miter lim="800000"/>
            <a:headEnd/>
            <a:tailEnd/>
          </a:ln>
        </p:spPr>
        <p:txBody>
          <a:bodyPr wrap="none" anchor="ctr"/>
          <a:lstStyle/>
          <a:p>
            <a:pPr algn="ctr"/>
            <a:r>
              <a:rPr lang="en-US" sz="2800" b="1" dirty="0" smtClean="0">
                <a:solidFill>
                  <a:srgbClr val="002368"/>
                </a:solidFill>
                <a:latin typeface="+mn-lt"/>
              </a:rPr>
              <a:t>Stealth</a:t>
            </a:r>
            <a:endParaRPr lang="en-US" sz="2800" b="1" dirty="0">
              <a:solidFill>
                <a:srgbClr val="002368"/>
              </a:solidFill>
              <a:latin typeface="+mn-lt"/>
            </a:endParaRPr>
          </a:p>
          <a:p>
            <a:pPr algn="ctr"/>
            <a:r>
              <a:rPr lang="en-US" sz="2800" b="1" dirty="0">
                <a:solidFill>
                  <a:srgbClr val="002368"/>
                </a:solidFill>
                <a:latin typeface="+mn-lt"/>
              </a:rPr>
              <a:t> Conventional/</a:t>
            </a:r>
          </a:p>
          <a:p>
            <a:pPr algn="ctr"/>
            <a:r>
              <a:rPr lang="en-US" sz="2800" b="1" dirty="0" smtClean="0">
                <a:solidFill>
                  <a:srgbClr val="002368"/>
                </a:solidFill>
                <a:latin typeface="+mn-lt"/>
              </a:rPr>
              <a:t>Nuclear/Precision</a:t>
            </a:r>
            <a:endParaRPr lang="en-US" sz="2800" b="1" dirty="0">
              <a:solidFill>
                <a:srgbClr val="002368"/>
              </a:solidFill>
              <a:latin typeface="+mn-lt"/>
            </a:endParaRPr>
          </a:p>
          <a:p>
            <a:pPr algn="ctr"/>
            <a:r>
              <a:rPr lang="en-US" sz="2800" b="1" dirty="0">
                <a:solidFill>
                  <a:srgbClr val="002368"/>
                </a:solidFill>
                <a:latin typeface="+mn-lt"/>
              </a:rPr>
              <a:t>GPS-aided </a:t>
            </a:r>
            <a:r>
              <a:rPr lang="en-US" sz="2800" b="1" dirty="0" smtClean="0">
                <a:solidFill>
                  <a:srgbClr val="002368"/>
                </a:solidFill>
                <a:latin typeface="+mn-lt"/>
              </a:rPr>
              <a:t>Munitions</a:t>
            </a:r>
            <a:endParaRPr lang="en-US" sz="2800" b="1" dirty="0">
              <a:solidFill>
                <a:srgbClr val="002368"/>
              </a:solidFill>
              <a:latin typeface="+mn-lt"/>
            </a:endParaRPr>
          </a:p>
        </p:txBody>
      </p:sp>
      <p:sp>
        <p:nvSpPr>
          <p:cNvPr id="4" name="Title 3"/>
          <p:cNvSpPr>
            <a:spLocks noGrp="1"/>
          </p:cNvSpPr>
          <p:nvPr>
            <p:ph type="title"/>
          </p:nvPr>
        </p:nvSpPr>
        <p:spPr/>
        <p:txBody>
          <a:bodyPr/>
          <a:lstStyle/>
          <a:p>
            <a:r>
              <a:rPr lang="en-US" dirty="0" smtClean="0">
                <a:solidFill>
                  <a:srgbClr val="002368"/>
                </a:solidFill>
              </a:rPr>
              <a:t>B-2 Spirit</a:t>
            </a:r>
            <a:endParaRPr lang="en-US" dirty="0">
              <a:solidFill>
                <a:srgbClr val="002368"/>
              </a:solidFill>
            </a:endParaRPr>
          </a:p>
        </p:txBody>
      </p:sp>
      <p:grpSp>
        <p:nvGrpSpPr>
          <p:cNvPr id="2" name="Group 1"/>
          <p:cNvGrpSpPr/>
          <p:nvPr/>
        </p:nvGrpSpPr>
        <p:grpSpPr>
          <a:xfrm>
            <a:off x="978206" y="3754433"/>
            <a:ext cx="7708594" cy="2493967"/>
            <a:chOff x="978206" y="3754433"/>
            <a:chExt cx="7708594" cy="2493967"/>
          </a:xfrm>
        </p:grpSpPr>
        <p:pic>
          <p:nvPicPr>
            <p:cNvPr id="35842" name="Picture 3" descr="990406-F-4406B-5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299" y="3754433"/>
              <a:ext cx="3289501" cy="2493967"/>
            </a:xfrm>
            <a:prstGeom prst="rect">
              <a:avLst/>
            </a:prstGeom>
            <a:noFill/>
            <a:ln w="9525">
              <a:solidFill>
                <a:srgbClr val="002368"/>
              </a:solidFill>
              <a:miter lim="800000"/>
              <a:headEnd/>
              <a:tailEnd/>
            </a:ln>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8206" y="3754433"/>
              <a:ext cx="4089093" cy="249396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28707"/>
                                        </p:tgtEl>
                                        <p:attrNameLst>
                                          <p:attrName>style.visibility</p:attrName>
                                        </p:attrNameLst>
                                      </p:cBhvr>
                                      <p:to>
                                        <p:strVal val="visible"/>
                                      </p:to>
                                    </p:set>
                                    <p:anim calcmode="lin" valueType="num">
                                      <p:cBhvr additive="base">
                                        <p:cTn id="7" dur="500" fill="hold"/>
                                        <p:tgtEl>
                                          <p:spTgt spid="328707"/>
                                        </p:tgtEl>
                                        <p:attrNameLst>
                                          <p:attrName>ppt_x</p:attrName>
                                        </p:attrNameLst>
                                      </p:cBhvr>
                                      <p:tavLst>
                                        <p:tav tm="0">
                                          <p:val>
                                            <p:strVal val="0-#ppt_w/2"/>
                                          </p:val>
                                        </p:tav>
                                        <p:tav tm="100000">
                                          <p:val>
                                            <p:strVal val="#ppt_x"/>
                                          </p:val>
                                        </p:tav>
                                      </p:tavLst>
                                    </p:anim>
                                    <p:anim calcmode="lin" valueType="num">
                                      <p:cBhvr additive="base">
                                        <p:cTn id="8" dur="500" fill="hold"/>
                                        <p:tgtEl>
                                          <p:spTgt spid="32870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0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5" name="Rectangle 3"/>
          <p:cNvSpPr>
            <a:spLocks noChangeArrowheads="1"/>
          </p:cNvSpPr>
          <p:nvPr/>
        </p:nvSpPr>
        <p:spPr bwMode="auto">
          <a:xfrm>
            <a:off x="609600" y="1752600"/>
            <a:ext cx="4343400" cy="1600200"/>
          </a:xfrm>
          <a:prstGeom prst="rect">
            <a:avLst/>
          </a:prstGeom>
          <a:noFill/>
          <a:ln w="9525">
            <a:noFill/>
            <a:miter lim="800000"/>
            <a:headEnd/>
            <a:tailEnd/>
          </a:ln>
        </p:spPr>
        <p:txBody>
          <a:bodyPr wrap="none" anchor="ctr"/>
          <a:lstStyle/>
          <a:p>
            <a:pPr algn="ctr"/>
            <a:r>
              <a:rPr lang="en-US" sz="2800" b="1" dirty="0" smtClean="0">
                <a:solidFill>
                  <a:srgbClr val="002368"/>
                </a:solidFill>
                <a:latin typeface="Times New Roman" pitchFamily="18" charset="0"/>
                <a:cs typeface="Times New Roman" pitchFamily="18" charset="0"/>
              </a:rPr>
              <a:t>Largest </a:t>
            </a:r>
            <a:r>
              <a:rPr lang="en-US" sz="2800" b="1" dirty="0">
                <a:solidFill>
                  <a:srgbClr val="002368"/>
                </a:solidFill>
                <a:latin typeface="Times New Roman" pitchFamily="18" charset="0"/>
                <a:cs typeface="Times New Roman" pitchFamily="18" charset="0"/>
              </a:rPr>
              <a:t>in </a:t>
            </a:r>
            <a:r>
              <a:rPr lang="en-US" sz="2800" b="1" dirty="0" err="1">
                <a:solidFill>
                  <a:srgbClr val="002368"/>
                </a:solidFill>
                <a:latin typeface="Times New Roman" pitchFamily="18" charset="0"/>
                <a:cs typeface="Times New Roman" pitchFamily="18" charset="0"/>
              </a:rPr>
              <a:t>DoD</a:t>
            </a:r>
            <a:endParaRPr lang="en-US" sz="2800" b="1" dirty="0">
              <a:solidFill>
                <a:srgbClr val="002368"/>
              </a:solidFill>
              <a:latin typeface="Times New Roman" pitchFamily="18" charset="0"/>
              <a:cs typeface="Times New Roman" pitchFamily="18" charset="0"/>
            </a:endParaRPr>
          </a:p>
          <a:p>
            <a:pPr algn="ctr"/>
            <a:r>
              <a:rPr lang="en-US" sz="2800" b="1" dirty="0">
                <a:solidFill>
                  <a:srgbClr val="002368"/>
                </a:solidFill>
                <a:latin typeface="Times New Roman" pitchFamily="18" charset="0"/>
                <a:cs typeface="Times New Roman" pitchFamily="18" charset="0"/>
              </a:rPr>
              <a:t>Heavy </a:t>
            </a:r>
            <a:r>
              <a:rPr lang="en-US" sz="2800" b="1" dirty="0" smtClean="0">
                <a:solidFill>
                  <a:srgbClr val="002368"/>
                </a:solidFill>
                <a:latin typeface="Times New Roman" pitchFamily="18" charset="0"/>
                <a:cs typeface="Times New Roman" pitchFamily="18" charset="0"/>
              </a:rPr>
              <a:t>Equipment</a:t>
            </a:r>
            <a:endParaRPr lang="en-US" sz="2800" b="1" dirty="0">
              <a:solidFill>
                <a:srgbClr val="002368"/>
              </a:solidFill>
              <a:latin typeface="Times New Roman" pitchFamily="18" charset="0"/>
              <a:cs typeface="Times New Roman" pitchFamily="18" charset="0"/>
            </a:endParaRPr>
          </a:p>
          <a:p>
            <a:pPr algn="ctr"/>
            <a:r>
              <a:rPr lang="en-US" sz="2800" b="1" dirty="0">
                <a:solidFill>
                  <a:srgbClr val="002368"/>
                </a:solidFill>
                <a:latin typeface="Times New Roman" pitchFamily="18" charset="0"/>
                <a:cs typeface="Times New Roman" pitchFamily="18" charset="0"/>
              </a:rPr>
              <a:t>Long </a:t>
            </a:r>
            <a:r>
              <a:rPr lang="en-US" sz="2800" b="1" dirty="0" smtClean="0">
                <a:solidFill>
                  <a:srgbClr val="002368"/>
                </a:solidFill>
                <a:latin typeface="Times New Roman" pitchFamily="18" charset="0"/>
                <a:cs typeface="Times New Roman" pitchFamily="18" charset="0"/>
              </a:rPr>
              <a:t>Range </a:t>
            </a:r>
            <a:r>
              <a:rPr lang="en-US" sz="2800" b="1" dirty="0">
                <a:solidFill>
                  <a:srgbClr val="002368"/>
                </a:solidFill>
                <a:latin typeface="Times New Roman" pitchFamily="18" charset="0"/>
                <a:cs typeface="Times New Roman" pitchFamily="18" charset="0"/>
              </a:rPr>
              <a:t>T</a:t>
            </a:r>
            <a:r>
              <a:rPr lang="en-US" sz="2800" b="1" dirty="0" smtClean="0">
                <a:solidFill>
                  <a:srgbClr val="002368"/>
                </a:solidFill>
                <a:latin typeface="Times New Roman" pitchFamily="18" charset="0"/>
                <a:cs typeface="Times New Roman" pitchFamily="18" charset="0"/>
              </a:rPr>
              <a:t>ransport</a:t>
            </a:r>
            <a:endParaRPr lang="en-US" b="1" dirty="0">
              <a:solidFill>
                <a:srgbClr val="002368"/>
              </a:solidFill>
              <a:latin typeface="Times New Roman" pitchFamily="18" charset="0"/>
              <a:cs typeface="Times New Roman" pitchFamily="18" charset="0"/>
            </a:endParaRPr>
          </a:p>
        </p:txBody>
      </p:sp>
      <p:grpSp>
        <p:nvGrpSpPr>
          <p:cNvPr id="3" name="Group 2"/>
          <p:cNvGrpSpPr/>
          <p:nvPr/>
        </p:nvGrpSpPr>
        <p:grpSpPr>
          <a:xfrm>
            <a:off x="1066800" y="1524000"/>
            <a:ext cx="7848600" cy="5013696"/>
            <a:chOff x="1066800" y="1524000"/>
            <a:chExt cx="7848600" cy="5013696"/>
          </a:xfrm>
        </p:grpSpPr>
        <p:pic>
          <p:nvPicPr>
            <p:cNvPr id="24579" name="Picture 8" descr="990522-F-5891C-00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3581400"/>
              <a:ext cx="7010400" cy="2956296"/>
            </a:xfrm>
            <a:prstGeom prst="rect">
              <a:avLst/>
            </a:prstGeom>
            <a:noFill/>
            <a:ln w="9525">
              <a:solidFill>
                <a:srgbClr val="002368"/>
              </a:solidFill>
              <a:miter lim="800000"/>
              <a:headEnd/>
              <a:tailEnd/>
            </a:ln>
          </p:spPr>
        </p:pic>
        <p:pic>
          <p:nvPicPr>
            <p:cNvPr id="24580" name="Picture 10" descr="040319-F-0000W-0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1524000"/>
              <a:ext cx="3733800" cy="2800350"/>
            </a:xfrm>
            <a:prstGeom prst="rect">
              <a:avLst/>
            </a:prstGeom>
            <a:noFill/>
            <a:ln w="9525">
              <a:solidFill>
                <a:srgbClr val="002368"/>
              </a:solidFill>
              <a:miter lim="800000"/>
              <a:headEnd/>
              <a:tailEnd/>
            </a:ln>
          </p:spPr>
        </p:pic>
      </p:grpSp>
      <p:sp>
        <p:nvSpPr>
          <p:cNvPr id="5" name="Title 4"/>
          <p:cNvSpPr>
            <a:spLocks noGrp="1"/>
          </p:cNvSpPr>
          <p:nvPr>
            <p:ph type="title"/>
          </p:nvPr>
        </p:nvSpPr>
        <p:spPr/>
        <p:txBody>
          <a:bodyPr/>
          <a:lstStyle/>
          <a:p>
            <a:r>
              <a:rPr lang="en-US" dirty="0" smtClean="0">
                <a:solidFill>
                  <a:srgbClr val="002368"/>
                </a:solidFill>
              </a:rPr>
              <a:t>C-5 Galaxy</a:t>
            </a:r>
            <a:endParaRPr lang="en-US" dirty="0">
              <a:solidFill>
                <a:srgbClr val="002368"/>
              </a:solidFill>
            </a:endParaRPr>
          </a:p>
        </p:txBody>
      </p:sp>
    </p:spTree>
    <p:extLst>
      <p:ext uri="{BB962C8B-B14F-4D97-AF65-F5344CB8AC3E}">
        <p14:creationId xmlns:p14="http://schemas.microsoft.com/office/powerpoint/2010/main" val="28567769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15395"/>
                                        </p:tgtEl>
                                        <p:attrNameLst>
                                          <p:attrName>style.visibility</p:attrName>
                                        </p:attrNameLst>
                                      </p:cBhvr>
                                      <p:to>
                                        <p:strVal val="visible"/>
                                      </p:to>
                                    </p:set>
                                    <p:anim calcmode="lin" valueType="num">
                                      <p:cBhvr additive="base">
                                        <p:cTn id="7" dur="500" fill="hold"/>
                                        <p:tgtEl>
                                          <p:spTgt spid="315395"/>
                                        </p:tgtEl>
                                        <p:attrNameLst>
                                          <p:attrName>ppt_x</p:attrName>
                                        </p:attrNameLst>
                                      </p:cBhvr>
                                      <p:tavLst>
                                        <p:tav tm="0">
                                          <p:val>
                                            <p:strVal val="0-#ppt_w/2"/>
                                          </p:val>
                                        </p:tav>
                                        <p:tav tm="100000">
                                          <p:val>
                                            <p:strVal val="#ppt_x"/>
                                          </p:val>
                                        </p:tav>
                                      </p:tavLst>
                                    </p:anim>
                                    <p:anim calcmode="lin" valueType="num">
                                      <p:cBhvr additive="base">
                                        <p:cTn id="8" dur="500" fill="hold"/>
                                        <p:tgtEl>
                                          <p:spTgt spid="31539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39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63" name="Rectangle 4103"/>
          <p:cNvSpPr>
            <a:spLocks noChangeArrowheads="1"/>
          </p:cNvSpPr>
          <p:nvPr/>
        </p:nvSpPr>
        <p:spPr bwMode="auto">
          <a:xfrm>
            <a:off x="2819400" y="1752600"/>
            <a:ext cx="4038600" cy="1676400"/>
          </a:xfrm>
          <a:prstGeom prst="rect">
            <a:avLst/>
          </a:prstGeom>
          <a:noFill/>
          <a:ln w="9525">
            <a:noFill/>
            <a:miter lim="800000"/>
            <a:headEnd/>
            <a:tailEnd/>
          </a:ln>
        </p:spPr>
        <p:txBody>
          <a:bodyPr wrap="none" anchor="ctr"/>
          <a:lstStyle/>
          <a:p>
            <a:pPr algn="ctr"/>
            <a:r>
              <a:rPr lang="en-US" sz="2800" b="1" dirty="0" smtClean="0">
                <a:solidFill>
                  <a:srgbClr val="002368"/>
                </a:solidFill>
                <a:latin typeface="+mn-lt"/>
              </a:rPr>
              <a:t>Advanced </a:t>
            </a:r>
            <a:r>
              <a:rPr lang="en-US" sz="2800" b="1" dirty="0">
                <a:solidFill>
                  <a:srgbClr val="002368"/>
                </a:solidFill>
                <a:latin typeface="+mn-lt"/>
              </a:rPr>
              <a:t>A</a:t>
            </a:r>
            <a:r>
              <a:rPr lang="en-US" sz="2800" b="1" dirty="0" smtClean="0">
                <a:solidFill>
                  <a:srgbClr val="002368"/>
                </a:solidFill>
                <a:latin typeface="+mn-lt"/>
              </a:rPr>
              <a:t>vionics</a:t>
            </a:r>
            <a:endParaRPr lang="en-US" sz="2800" b="1" dirty="0">
              <a:solidFill>
                <a:srgbClr val="002368"/>
              </a:solidFill>
              <a:latin typeface="+mn-lt"/>
            </a:endParaRPr>
          </a:p>
          <a:p>
            <a:pPr algn="ctr"/>
            <a:r>
              <a:rPr lang="en-US" sz="2800" b="1" dirty="0">
                <a:solidFill>
                  <a:srgbClr val="002368"/>
                </a:solidFill>
                <a:latin typeface="+mn-lt"/>
              </a:rPr>
              <a:t>CONUS to </a:t>
            </a:r>
            <a:r>
              <a:rPr lang="en-US" sz="2800" b="1" dirty="0" smtClean="0">
                <a:solidFill>
                  <a:srgbClr val="002368"/>
                </a:solidFill>
                <a:latin typeface="+mn-lt"/>
              </a:rPr>
              <a:t>Battlefield</a:t>
            </a:r>
            <a:endParaRPr lang="en-US" sz="2800" b="1" dirty="0">
              <a:solidFill>
                <a:srgbClr val="002368"/>
              </a:solidFill>
              <a:latin typeface="+mn-lt"/>
            </a:endParaRPr>
          </a:p>
          <a:p>
            <a:pPr algn="ctr"/>
            <a:r>
              <a:rPr lang="en-US" sz="2800" b="1" dirty="0">
                <a:solidFill>
                  <a:srgbClr val="002368"/>
                </a:solidFill>
                <a:latin typeface="+mn-lt"/>
              </a:rPr>
              <a:t>Extremely </a:t>
            </a:r>
            <a:r>
              <a:rPr lang="en-US" sz="2800" b="1" dirty="0" smtClean="0">
                <a:solidFill>
                  <a:srgbClr val="002368"/>
                </a:solidFill>
                <a:latin typeface="+mn-lt"/>
              </a:rPr>
              <a:t>Versatile</a:t>
            </a:r>
            <a:endParaRPr lang="en-US" sz="2800" b="1" dirty="0">
              <a:solidFill>
                <a:srgbClr val="002368"/>
              </a:solidFill>
              <a:latin typeface="+mn-lt"/>
            </a:endParaRPr>
          </a:p>
        </p:txBody>
      </p:sp>
      <p:sp>
        <p:nvSpPr>
          <p:cNvPr id="5" name="Title 4"/>
          <p:cNvSpPr>
            <a:spLocks noGrp="1"/>
          </p:cNvSpPr>
          <p:nvPr>
            <p:ph type="title"/>
          </p:nvPr>
        </p:nvSpPr>
        <p:spPr/>
        <p:txBody>
          <a:bodyPr/>
          <a:lstStyle/>
          <a:p>
            <a:r>
              <a:rPr lang="en-US" dirty="0" smtClean="0">
                <a:solidFill>
                  <a:srgbClr val="002368"/>
                </a:solidFill>
              </a:rPr>
              <a:t>C-17 </a:t>
            </a:r>
            <a:r>
              <a:rPr lang="en-US" dirty="0" err="1" smtClean="0">
                <a:solidFill>
                  <a:srgbClr val="002368"/>
                </a:solidFill>
              </a:rPr>
              <a:t>Globemaster</a:t>
            </a:r>
            <a:r>
              <a:rPr lang="en-US" dirty="0" smtClean="0">
                <a:solidFill>
                  <a:srgbClr val="002368"/>
                </a:solidFill>
              </a:rPr>
              <a:t> III</a:t>
            </a:r>
            <a:endParaRPr lang="en-US" dirty="0">
              <a:solidFill>
                <a:srgbClr val="002368"/>
              </a:solidFill>
            </a:endParaRPr>
          </a:p>
        </p:txBody>
      </p:sp>
      <p:grpSp>
        <p:nvGrpSpPr>
          <p:cNvPr id="2" name="Group 1"/>
          <p:cNvGrpSpPr/>
          <p:nvPr/>
        </p:nvGrpSpPr>
        <p:grpSpPr>
          <a:xfrm>
            <a:off x="1219200" y="3581400"/>
            <a:ext cx="7543800" cy="2540675"/>
            <a:chOff x="1219200" y="3581400"/>
            <a:chExt cx="7543800" cy="2540675"/>
          </a:xfrm>
        </p:grpSpPr>
        <p:pic>
          <p:nvPicPr>
            <p:cNvPr id="9218" name="Picture 2" descr="AVIANO AIR BASE, Italy  --  A C-17 Globemaster III takes off from here bound for McChord Air Force Base, Wash., after transiting through Italy.  (U.S. Air Force photo by Staff Sgt. Mitch Fuqu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219200" y="3581401"/>
              <a:ext cx="3397516" cy="2540674"/>
            </a:xfrm>
            <a:prstGeom prst="rect">
              <a:avLst/>
            </a:prstGeom>
            <a:noFill/>
            <a:ln>
              <a:solidFill>
                <a:srgbClr val="002368"/>
              </a:solidFill>
            </a:ln>
            <a:extLst>
              <a:ext uri="{909E8E84-426E-40DD-AFC4-6F175D3DCCD1}">
                <a14:hiddenFill xmlns:a14="http://schemas.microsoft.com/office/drawing/2010/main">
                  <a:solidFill>
                    <a:srgbClr val="FFFFFF"/>
                  </a:solidFill>
                </a14:hiddenFill>
              </a:ext>
            </a:extLst>
          </p:spPr>
        </p:pic>
        <p:pic>
          <p:nvPicPr>
            <p:cNvPr id="9222" name="Picture 6" descr="NORTH CAROLINA -- A C-17 Globemaster III from the 437th Air Wing, Charleston Air Force Base, S.C., flies away from a KC-10 Extender after being refueled off the coast of North Carolina.  During Rodeo 2000, teams from all over the world will compete in areas including airdrop, aerial refueling, aircraft navigation, special tactics, short field landings, cargo loading, engine running on/offloads, aeromedical evacuations and security forces operations. (U.S. Air Force photo by Staff Sgt. Sean M. Worre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1990" y="3581400"/>
              <a:ext cx="3811010" cy="254067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302486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26663"/>
                                        </p:tgtEl>
                                        <p:attrNameLst>
                                          <p:attrName>style.visibility</p:attrName>
                                        </p:attrNameLst>
                                      </p:cBhvr>
                                      <p:to>
                                        <p:strVal val="visible"/>
                                      </p:to>
                                    </p:set>
                                    <p:anim calcmode="lin" valueType="num">
                                      <p:cBhvr additive="base">
                                        <p:cTn id="7" dur="500" fill="hold"/>
                                        <p:tgtEl>
                                          <p:spTgt spid="326663"/>
                                        </p:tgtEl>
                                        <p:attrNameLst>
                                          <p:attrName>ppt_x</p:attrName>
                                        </p:attrNameLst>
                                      </p:cBhvr>
                                      <p:tavLst>
                                        <p:tav tm="0">
                                          <p:val>
                                            <p:strVal val="0-#ppt_w/2"/>
                                          </p:val>
                                        </p:tav>
                                        <p:tav tm="100000">
                                          <p:val>
                                            <p:strVal val="#ppt_x"/>
                                          </p:val>
                                        </p:tav>
                                      </p:tavLst>
                                    </p:anim>
                                    <p:anim calcmode="lin" valueType="num">
                                      <p:cBhvr additive="base">
                                        <p:cTn id="8" dur="500" fill="hold"/>
                                        <p:tgtEl>
                                          <p:spTgt spid="32666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6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2"/>
          <p:cNvSpPr txBox="1">
            <a:spLocks noChangeArrowheads="1"/>
          </p:cNvSpPr>
          <p:nvPr/>
        </p:nvSpPr>
        <p:spPr bwMode="auto">
          <a:xfrm>
            <a:off x="4948238" y="498475"/>
            <a:ext cx="184150" cy="457200"/>
          </a:xfrm>
          <a:prstGeom prst="rect">
            <a:avLst/>
          </a:prstGeom>
          <a:noFill/>
          <a:ln w="9525">
            <a:noFill/>
            <a:miter lim="800000"/>
            <a:headEnd/>
            <a:tailEnd/>
          </a:ln>
        </p:spPr>
        <p:txBody>
          <a:bodyPr wrap="none">
            <a:spAutoFit/>
          </a:bodyPr>
          <a:lstStyle/>
          <a:p>
            <a:pPr algn="ctr"/>
            <a:endParaRPr lang="en-US" sz="2400"/>
          </a:p>
        </p:txBody>
      </p:sp>
      <p:sp>
        <p:nvSpPr>
          <p:cNvPr id="16389" name="Rectangle 4"/>
          <p:cNvSpPr>
            <a:spLocks noChangeArrowheads="1"/>
          </p:cNvSpPr>
          <p:nvPr/>
        </p:nvSpPr>
        <p:spPr bwMode="auto">
          <a:xfrm>
            <a:off x="2286000" y="1929130"/>
            <a:ext cx="4874260" cy="1076960"/>
          </a:xfrm>
          <a:prstGeom prst="rect">
            <a:avLst/>
          </a:prstGeom>
          <a:noFill/>
          <a:ln w="9525">
            <a:noFill/>
            <a:miter lim="800000"/>
            <a:headEnd/>
            <a:tailEnd/>
          </a:ln>
        </p:spPr>
        <p:txBody>
          <a:bodyPr wrap="none" anchor="ctr"/>
          <a:lstStyle/>
          <a:p>
            <a:pPr algn="ctr"/>
            <a:r>
              <a:rPr lang="en-US" sz="2800" b="1" dirty="0" smtClean="0">
                <a:solidFill>
                  <a:srgbClr val="002368"/>
                </a:solidFill>
                <a:latin typeface="+mn-lt"/>
              </a:rPr>
              <a:t>Backbone </a:t>
            </a:r>
            <a:r>
              <a:rPr lang="en-US" sz="2800" b="1" dirty="0">
                <a:solidFill>
                  <a:srgbClr val="002368"/>
                </a:solidFill>
                <a:latin typeface="+mn-lt"/>
              </a:rPr>
              <a:t>of the </a:t>
            </a:r>
            <a:r>
              <a:rPr lang="en-US" sz="2800" b="1" dirty="0" smtClean="0">
                <a:solidFill>
                  <a:srgbClr val="002368"/>
                </a:solidFill>
                <a:latin typeface="+mn-lt"/>
              </a:rPr>
              <a:t>Tanker </a:t>
            </a:r>
            <a:r>
              <a:rPr lang="en-US" sz="2800" b="1" dirty="0">
                <a:solidFill>
                  <a:srgbClr val="002368"/>
                </a:solidFill>
                <a:latin typeface="+mn-lt"/>
              </a:rPr>
              <a:t>F</a:t>
            </a:r>
            <a:r>
              <a:rPr lang="en-US" sz="2800" b="1" dirty="0" smtClean="0">
                <a:solidFill>
                  <a:srgbClr val="002368"/>
                </a:solidFill>
                <a:latin typeface="+mn-lt"/>
              </a:rPr>
              <a:t>orce</a:t>
            </a:r>
            <a:endParaRPr lang="en-US" sz="2800" b="1" dirty="0">
              <a:solidFill>
                <a:srgbClr val="002368"/>
              </a:solidFill>
              <a:latin typeface="+mn-lt"/>
            </a:endParaRPr>
          </a:p>
          <a:p>
            <a:pPr algn="ctr"/>
            <a:r>
              <a:rPr lang="en-US" sz="2800" b="1" dirty="0">
                <a:solidFill>
                  <a:srgbClr val="002368"/>
                </a:solidFill>
                <a:latin typeface="+mn-lt"/>
              </a:rPr>
              <a:t>Boom </a:t>
            </a:r>
            <a:r>
              <a:rPr lang="en-US" sz="2800" b="1" u="sng" dirty="0">
                <a:solidFill>
                  <a:srgbClr val="002368"/>
                </a:solidFill>
                <a:latin typeface="+mn-lt"/>
              </a:rPr>
              <a:t>or</a:t>
            </a:r>
            <a:r>
              <a:rPr lang="en-US" sz="2800" b="1" dirty="0">
                <a:solidFill>
                  <a:srgbClr val="002368"/>
                </a:solidFill>
                <a:latin typeface="+mn-lt"/>
              </a:rPr>
              <a:t> </a:t>
            </a:r>
            <a:r>
              <a:rPr lang="en-US" sz="2800" b="1" dirty="0" smtClean="0">
                <a:solidFill>
                  <a:srgbClr val="002368"/>
                </a:solidFill>
                <a:latin typeface="+mn-lt"/>
              </a:rPr>
              <a:t>Drogue </a:t>
            </a:r>
            <a:r>
              <a:rPr lang="en-US" sz="2800" b="1" dirty="0">
                <a:solidFill>
                  <a:srgbClr val="002368"/>
                </a:solidFill>
                <a:latin typeface="+mn-lt"/>
              </a:rPr>
              <a:t>R</a:t>
            </a:r>
            <a:r>
              <a:rPr lang="en-US" sz="2800" b="1" dirty="0" smtClean="0">
                <a:solidFill>
                  <a:srgbClr val="002368"/>
                </a:solidFill>
                <a:latin typeface="+mn-lt"/>
              </a:rPr>
              <a:t>efueling</a:t>
            </a:r>
            <a:endParaRPr lang="en-US" sz="2800" b="1" dirty="0">
              <a:solidFill>
                <a:srgbClr val="002368"/>
              </a:solidFill>
              <a:latin typeface="+mn-lt"/>
            </a:endParaRPr>
          </a:p>
          <a:p>
            <a:pPr algn="ctr"/>
            <a:r>
              <a:rPr lang="en-US" sz="2000" b="1" dirty="0">
                <a:solidFill>
                  <a:srgbClr val="002368"/>
                </a:solidFill>
                <a:latin typeface="+mn-lt"/>
              </a:rPr>
              <a:t>(unless wing pods are installed -- then, both are possible</a:t>
            </a:r>
            <a:r>
              <a:rPr lang="en-US" sz="2000" b="1" dirty="0">
                <a:latin typeface="+mn-lt"/>
              </a:rPr>
              <a:t>)</a:t>
            </a:r>
          </a:p>
        </p:txBody>
      </p:sp>
      <p:sp>
        <p:nvSpPr>
          <p:cNvPr id="7" name="Title 6"/>
          <p:cNvSpPr>
            <a:spLocks noGrp="1"/>
          </p:cNvSpPr>
          <p:nvPr>
            <p:ph type="title"/>
          </p:nvPr>
        </p:nvSpPr>
        <p:spPr/>
        <p:txBody>
          <a:bodyPr/>
          <a:lstStyle/>
          <a:p>
            <a:r>
              <a:rPr lang="en-US" dirty="0" smtClean="0">
                <a:solidFill>
                  <a:srgbClr val="002368"/>
                </a:solidFill>
              </a:rPr>
              <a:t>KC-135 </a:t>
            </a:r>
            <a:r>
              <a:rPr lang="en-US" dirty="0" err="1" smtClean="0">
                <a:solidFill>
                  <a:srgbClr val="002368"/>
                </a:solidFill>
              </a:rPr>
              <a:t>Stratotanker</a:t>
            </a:r>
            <a:endParaRPr lang="en-US" dirty="0">
              <a:solidFill>
                <a:srgbClr val="002368"/>
              </a:solidFill>
            </a:endParaRPr>
          </a:p>
        </p:txBody>
      </p:sp>
      <p:grpSp>
        <p:nvGrpSpPr>
          <p:cNvPr id="3" name="Group 2"/>
          <p:cNvGrpSpPr/>
          <p:nvPr/>
        </p:nvGrpSpPr>
        <p:grpSpPr>
          <a:xfrm>
            <a:off x="862329" y="3383741"/>
            <a:ext cx="8003859" cy="2561168"/>
            <a:chOff x="862329" y="3383741"/>
            <a:chExt cx="8003859" cy="2561168"/>
          </a:xfrm>
        </p:grpSpPr>
        <p:grpSp>
          <p:nvGrpSpPr>
            <p:cNvPr id="2" name="Group 1"/>
            <p:cNvGrpSpPr/>
            <p:nvPr/>
          </p:nvGrpSpPr>
          <p:grpSpPr>
            <a:xfrm>
              <a:off x="5132388" y="3383742"/>
              <a:ext cx="3733800" cy="2561167"/>
              <a:chOff x="2133600" y="2590800"/>
              <a:chExt cx="5334000" cy="4000500"/>
            </a:xfrm>
          </p:grpSpPr>
          <p:pic>
            <p:nvPicPr>
              <p:cNvPr id="16386" name="Picture 1031" descr="66724133UTnEaZ_p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2590800"/>
                <a:ext cx="5334000" cy="4000500"/>
              </a:xfrm>
              <a:prstGeom prst="rect">
                <a:avLst/>
              </a:prstGeom>
              <a:noFill/>
              <a:ln w="9525">
                <a:solidFill>
                  <a:srgbClr val="002368"/>
                </a:solidFill>
                <a:miter lim="800000"/>
                <a:headEnd/>
                <a:tailEnd/>
              </a:ln>
            </p:spPr>
          </p:pic>
          <p:sp>
            <p:nvSpPr>
              <p:cNvPr id="16390" name="Line 1032"/>
              <p:cNvSpPr>
                <a:spLocks noChangeShapeType="1"/>
              </p:cNvSpPr>
              <p:nvPr/>
            </p:nvSpPr>
            <p:spPr bwMode="auto">
              <a:xfrm>
                <a:off x="3733800" y="3581400"/>
                <a:ext cx="1592580" cy="897467"/>
              </a:xfrm>
              <a:prstGeom prst="line">
                <a:avLst/>
              </a:prstGeom>
              <a:noFill/>
              <a:ln w="38100">
                <a:solidFill>
                  <a:srgbClr val="002368"/>
                </a:solidFill>
                <a:round/>
                <a:headEnd/>
                <a:tailEnd type="triangle" w="med" len="med"/>
              </a:ln>
            </p:spPr>
            <p:txBody>
              <a:bodyPr/>
              <a:lstStyle/>
              <a:p>
                <a:endParaRPr lang="en-US"/>
              </a:p>
            </p:txBody>
          </p:sp>
        </p:grpSp>
        <p:pic>
          <p:nvPicPr>
            <p:cNvPr id="11266" name="Picture 2" descr="http://media.dma.mil/2003/Mar/28/2000031166/670/394/0/030328-F-JZ000-0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329" y="3383741"/>
              <a:ext cx="3841751" cy="2561167"/>
            </a:xfrm>
            <a:prstGeom prst="rect">
              <a:avLst/>
            </a:prstGeom>
            <a:noFill/>
            <a:ln>
              <a:solidFill>
                <a:srgbClr val="002368"/>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495222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389"/>
                                        </p:tgtEl>
                                        <p:attrNameLst>
                                          <p:attrName>style.visibility</p:attrName>
                                        </p:attrNameLst>
                                      </p:cBhvr>
                                      <p:to>
                                        <p:strVal val="visible"/>
                                      </p:to>
                                    </p:set>
                                    <p:anim calcmode="lin" valueType="num">
                                      <p:cBhvr additive="base">
                                        <p:cTn id="7" dur="500" fill="hold"/>
                                        <p:tgtEl>
                                          <p:spTgt spid="16389"/>
                                        </p:tgtEl>
                                        <p:attrNameLst>
                                          <p:attrName>ppt_x</p:attrName>
                                        </p:attrNameLst>
                                      </p:cBhvr>
                                      <p:tavLst>
                                        <p:tav tm="0">
                                          <p:val>
                                            <p:strVal val="0-#ppt_w/2"/>
                                          </p:val>
                                        </p:tav>
                                        <p:tav tm="100000">
                                          <p:val>
                                            <p:strVal val="#ppt_x"/>
                                          </p:val>
                                        </p:tav>
                                      </p:tavLst>
                                    </p:anim>
                                    <p:anim calcmode="lin" valueType="num">
                                      <p:cBhvr additive="base">
                                        <p:cTn id="8" dur="500" fill="hold"/>
                                        <p:tgtEl>
                                          <p:spTgt spid="1638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5" name="Rectangle 3"/>
          <p:cNvSpPr>
            <a:spLocks noChangeArrowheads="1"/>
          </p:cNvSpPr>
          <p:nvPr/>
        </p:nvSpPr>
        <p:spPr bwMode="auto">
          <a:xfrm>
            <a:off x="2038350" y="1447800"/>
            <a:ext cx="5638800" cy="1219200"/>
          </a:xfrm>
          <a:prstGeom prst="rect">
            <a:avLst/>
          </a:prstGeom>
          <a:noFill/>
          <a:ln w="9525">
            <a:noFill/>
            <a:miter lim="800000"/>
            <a:headEnd/>
            <a:tailEnd/>
          </a:ln>
        </p:spPr>
        <p:txBody>
          <a:bodyPr wrap="none" anchor="ctr" anchorCtr="1"/>
          <a:lstStyle/>
          <a:p>
            <a:pPr algn="ctr"/>
            <a:r>
              <a:rPr lang="en-US" sz="2800" b="1" dirty="0" smtClean="0">
                <a:solidFill>
                  <a:srgbClr val="002368"/>
                </a:solidFill>
                <a:latin typeface="+mn-lt"/>
              </a:rPr>
              <a:t>Dual-Role </a:t>
            </a:r>
            <a:r>
              <a:rPr lang="en-US" sz="2800" b="1" dirty="0">
                <a:solidFill>
                  <a:srgbClr val="002368"/>
                </a:solidFill>
                <a:latin typeface="+mn-lt"/>
              </a:rPr>
              <a:t>T</a:t>
            </a:r>
            <a:r>
              <a:rPr lang="en-US" sz="2800" b="1" dirty="0" smtClean="0">
                <a:solidFill>
                  <a:srgbClr val="002368"/>
                </a:solidFill>
                <a:latin typeface="+mn-lt"/>
              </a:rPr>
              <a:t>anker and Cargo</a:t>
            </a:r>
          </a:p>
          <a:p>
            <a:pPr algn="ctr"/>
            <a:r>
              <a:rPr lang="en-US" sz="2800" b="1" dirty="0" smtClean="0">
                <a:solidFill>
                  <a:srgbClr val="002368"/>
                </a:solidFill>
                <a:latin typeface="+mn-lt"/>
              </a:rPr>
              <a:t>Boom </a:t>
            </a:r>
            <a:r>
              <a:rPr lang="en-US" sz="2800" b="1" u="sng" dirty="0" smtClean="0">
                <a:solidFill>
                  <a:srgbClr val="002368"/>
                </a:solidFill>
                <a:latin typeface="+mn-lt"/>
              </a:rPr>
              <a:t>and</a:t>
            </a:r>
            <a:r>
              <a:rPr lang="en-US" sz="2800" b="1" dirty="0" smtClean="0">
                <a:solidFill>
                  <a:srgbClr val="002368"/>
                </a:solidFill>
                <a:latin typeface="+mn-lt"/>
              </a:rPr>
              <a:t> Drogue Refueling</a:t>
            </a:r>
            <a:endParaRPr lang="en-US" sz="2400" b="1" dirty="0">
              <a:latin typeface="Arial" charset="0"/>
            </a:endParaRPr>
          </a:p>
        </p:txBody>
      </p:sp>
      <p:sp>
        <p:nvSpPr>
          <p:cNvPr id="4" name="Title 3"/>
          <p:cNvSpPr>
            <a:spLocks noGrp="1"/>
          </p:cNvSpPr>
          <p:nvPr>
            <p:ph type="title"/>
          </p:nvPr>
        </p:nvSpPr>
        <p:spPr/>
        <p:txBody>
          <a:bodyPr/>
          <a:lstStyle/>
          <a:p>
            <a:r>
              <a:rPr lang="en-US" dirty="0" smtClean="0">
                <a:solidFill>
                  <a:srgbClr val="002368"/>
                </a:solidFill>
              </a:rPr>
              <a:t>KC-10 Extender</a:t>
            </a:r>
            <a:endParaRPr lang="en-US" dirty="0">
              <a:solidFill>
                <a:srgbClr val="002368"/>
              </a:solidFill>
            </a:endParaRPr>
          </a:p>
        </p:txBody>
      </p:sp>
      <p:grpSp>
        <p:nvGrpSpPr>
          <p:cNvPr id="2" name="Group 1"/>
          <p:cNvGrpSpPr/>
          <p:nvPr/>
        </p:nvGrpSpPr>
        <p:grpSpPr>
          <a:xfrm>
            <a:off x="762001" y="2780880"/>
            <a:ext cx="8220074" cy="2553120"/>
            <a:chOff x="762001" y="2780880"/>
            <a:chExt cx="8220074" cy="2553120"/>
          </a:xfrm>
        </p:grpSpPr>
        <p:pic>
          <p:nvPicPr>
            <p:cNvPr id="10242" name="Picture 2" descr="http://media.dma.mil/2003/Mar/28/2000031165/670/394/0/030328-F-JZ000-0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2395" y="2780880"/>
              <a:ext cx="3829680" cy="2553120"/>
            </a:xfrm>
            <a:prstGeom prst="rect">
              <a:avLst/>
            </a:prstGeom>
            <a:noFill/>
            <a:ln>
              <a:solidFill>
                <a:srgbClr val="002368"/>
              </a:solidFill>
            </a:ln>
            <a:extLst>
              <a:ext uri="{909E8E84-426E-40DD-AFC4-6F175D3DCCD1}">
                <a14:hiddenFill xmlns:a14="http://schemas.microsoft.com/office/drawing/2010/main">
                  <a:solidFill>
                    <a:srgbClr val="FFFFFF"/>
                  </a:solidFill>
                </a14:hiddenFill>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1" y="2780880"/>
              <a:ext cx="4114800" cy="25531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0986235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05155"/>
                                        </p:tgtEl>
                                        <p:attrNameLst>
                                          <p:attrName>style.visibility</p:attrName>
                                        </p:attrNameLst>
                                      </p:cBhvr>
                                      <p:to>
                                        <p:strVal val="visible"/>
                                      </p:to>
                                    </p:set>
                                    <p:anim calcmode="lin" valueType="num">
                                      <p:cBhvr additive="base">
                                        <p:cTn id="7" dur="500" fill="hold"/>
                                        <p:tgtEl>
                                          <p:spTgt spid="305155"/>
                                        </p:tgtEl>
                                        <p:attrNameLst>
                                          <p:attrName>ppt_x</p:attrName>
                                        </p:attrNameLst>
                                      </p:cBhvr>
                                      <p:tavLst>
                                        <p:tav tm="0">
                                          <p:val>
                                            <p:strVal val="0-#ppt_w/2"/>
                                          </p:val>
                                        </p:tav>
                                        <p:tav tm="100000">
                                          <p:val>
                                            <p:strVal val="#ppt_x"/>
                                          </p:val>
                                        </p:tav>
                                      </p:tavLst>
                                    </p:anim>
                                    <p:anim calcmode="lin" valueType="num">
                                      <p:cBhvr additive="base">
                                        <p:cTn id="8" dur="500" fill="hold"/>
                                        <p:tgtEl>
                                          <p:spTgt spid="30515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600" dirty="0" smtClean="0">
                <a:solidFill>
                  <a:srgbClr val="002368"/>
                </a:solidFill>
              </a:rPr>
              <a:t>Global Positioning System (GPS)</a:t>
            </a:r>
            <a:endParaRPr lang="en-US" sz="3600" dirty="0">
              <a:solidFill>
                <a:srgbClr val="002368"/>
              </a:solidFill>
            </a:endParaRPr>
          </a:p>
        </p:txBody>
      </p:sp>
      <p:grpSp>
        <p:nvGrpSpPr>
          <p:cNvPr id="2" name="Group 1"/>
          <p:cNvGrpSpPr/>
          <p:nvPr/>
        </p:nvGrpSpPr>
        <p:grpSpPr>
          <a:xfrm>
            <a:off x="1281193" y="2949846"/>
            <a:ext cx="7177007" cy="3146154"/>
            <a:chOff x="1281193" y="2949846"/>
            <a:chExt cx="7177007" cy="3146154"/>
          </a:xfrm>
        </p:grpSpPr>
        <p:pic>
          <p:nvPicPr>
            <p:cNvPr id="9220" name="Picture 8" descr="gps-constellation-l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281193" y="2949846"/>
              <a:ext cx="3200400" cy="3146154"/>
            </a:xfrm>
            <a:prstGeom prst="rect">
              <a:avLst/>
            </a:prstGeom>
            <a:noFill/>
            <a:ln w="9525">
              <a:solidFill>
                <a:srgbClr val="002368"/>
              </a:solidFill>
              <a:miter lim="800000"/>
              <a:headEnd/>
              <a:tailEnd/>
            </a:ln>
          </p:spPr>
        </p:pic>
        <p:pic>
          <p:nvPicPr>
            <p:cNvPr id="1026" name="Picture 2" descr="http://media.dma.mil/2003/Mar/28/2000031175/-1/-1/0/030328-F-JZ000-06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862594" y="2949846"/>
              <a:ext cx="3595606" cy="3146154"/>
            </a:xfrm>
            <a:prstGeom prst="rect">
              <a:avLst/>
            </a:prstGeom>
            <a:noFill/>
            <a:ln>
              <a:solidFill>
                <a:srgbClr val="002368"/>
              </a:solidFill>
            </a:ln>
            <a:extLst>
              <a:ext uri="{909E8E84-426E-40DD-AFC4-6F175D3DCCD1}">
                <a14:hiddenFill xmlns:a14="http://schemas.microsoft.com/office/drawing/2010/main">
                  <a:solidFill>
                    <a:srgbClr val="FFFFFF"/>
                  </a:solidFill>
                </a14:hiddenFill>
              </a:ext>
            </a:extLst>
          </p:spPr>
        </p:pic>
      </p:grpSp>
      <p:sp>
        <p:nvSpPr>
          <p:cNvPr id="7" name="Rectangle 2051"/>
          <p:cNvSpPr>
            <a:spLocks noChangeArrowheads="1"/>
          </p:cNvSpPr>
          <p:nvPr/>
        </p:nvSpPr>
        <p:spPr bwMode="auto">
          <a:xfrm>
            <a:off x="2286000" y="1600200"/>
            <a:ext cx="5029200" cy="1295400"/>
          </a:xfrm>
          <a:prstGeom prst="rect">
            <a:avLst/>
          </a:prstGeom>
          <a:noFill/>
          <a:ln w="9525">
            <a:noFill/>
            <a:miter lim="800000"/>
            <a:headEnd/>
            <a:tailEnd/>
          </a:ln>
        </p:spPr>
        <p:txBody>
          <a:bodyPr wrap="none" anchor="ctr"/>
          <a:lstStyle/>
          <a:p>
            <a:pPr algn="ctr"/>
            <a:r>
              <a:rPr lang="en-US" sz="2800" b="1" dirty="0" smtClean="0">
                <a:solidFill>
                  <a:srgbClr val="002368"/>
                </a:solidFill>
                <a:latin typeface="+mn-lt"/>
              </a:rPr>
              <a:t>Positioning, Navigation, Timing</a:t>
            </a:r>
          </a:p>
          <a:p>
            <a:pPr algn="ctr"/>
            <a:r>
              <a:rPr lang="en-US" sz="2800" b="1" dirty="0" smtClean="0">
                <a:solidFill>
                  <a:srgbClr val="002368"/>
                </a:solidFill>
                <a:latin typeface="+mn-lt"/>
              </a:rPr>
              <a:t> and Velocity </a:t>
            </a:r>
            <a:r>
              <a:rPr lang="en-US" sz="2800" b="1" dirty="0">
                <a:solidFill>
                  <a:srgbClr val="002368"/>
                </a:solidFill>
                <a:latin typeface="+mn-lt"/>
              </a:rPr>
              <a:t>I</a:t>
            </a:r>
            <a:r>
              <a:rPr lang="en-US" sz="2800" b="1" dirty="0" smtClean="0">
                <a:solidFill>
                  <a:srgbClr val="002368"/>
                </a:solidFill>
                <a:latin typeface="+mn-lt"/>
              </a:rPr>
              <a:t>nformation</a:t>
            </a:r>
            <a:endParaRPr lang="en-US" sz="2800" b="1" dirty="0">
              <a:solidFill>
                <a:srgbClr val="002368"/>
              </a:solidFill>
              <a:latin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2" descr="050810-F-4177H-42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447800"/>
            <a:ext cx="7391400" cy="5143500"/>
          </a:xfrm>
          <a:prstGeom prst="rect">
            <a:avLst/>
          </a:prstGeom>
          <a:noFill/>
          <a:ln w="9525">
            <a:noFill/>
            <a:miter lim="800000"/>
            <a:headEnd/>
            <a:tailEnd/>
          </a:ln>
          <a:effectLst>
            <a:outerShdw blurRad="50800" dist="50800" dir="5400000" algn="ctr" rotWithShape="0">
              <a:srgbClr val="000000">
                <a:alpha val="32000"/>
              </a:srgbClr>
            </a:outerShdw>
          </a:effectLst>
        </p:spPr>
      </p:pic>
      <p:sp>
        <p:nvSpPr>
          <p:cNvPr id="3" name="Title 2"/>
          <p:cNvSpPr>
            <a:spLocks noGrp="1"/>
          </p:cNvSpPr>
          <p:nvPr>
            <p:ph type="title"/>
          </p:nvPr>
        </p:nvSpPr>
        <p:spPr/>
        <p:txBody>
          <a:bodyPr/>
          <a:lstStyle/>
          <a:p>
            <a:r>
              <a:rPr lang="en-US" dirty="0" smtClean="0">
                <a:solidFill>
                  <a:srgbClr val="002368"/>
                </a:solidFill>
              </a:rPr>
              <a:t>Summary</a:t>
            </a:r>
            <a:endParaRPr lang="en-US" dirty="0">
              <a:solidFill>
                <a:srgbClr val="002368"/>
              </a:solidFill>
            </a:endParaRPr>
          </a:p>
        </p:txBody>
      </p:sp>
      <p:grpSp>
        <p:nvGrpSpPr>
          <p:cNvPr id="9" name="Group 8"/>
          <p:cNvGrpSpPr/>
          <p:nvPr/>
        </p:nvGrpSpPr>
        <p:grpSpPr>
          <a:xfrm>
            <a:off x="1143000" y="2439412"/>
            <a:ext cx="4876800" cy="2743200"/>
            <a:chOff x="1143000" y="2439412"/>
            <a:chExt cx="4876800" cy="2743200"/>
          </a:xfrm>
        </p:grpSpPr>
        <p:sp>
          <p:nvSpPr>
            <p:cNvPr id="5" name="Rectangle 4"/>
            <p:cNvSpPr/>
            <p:nvPr/>
          </p:nvSpPr>
          <p:spPr>
            <a:xfrm>
              <a:off x="1143000" y="2439412"/>
              <a:ext cx="3505200" cy="914400"/>
            </a:xfrm>
            <a:prstGeom prst="rect">
              <a:avLst/>
            </a:prstGeom>
            <a:solidFill>
              <a:srgbClr val="0023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A. Mission</a:t>
              </a:r>
              <a:endParaRPr lang="en-US" sz="3200" dirty="0"/>
            </a:p>
          </p:txBody>
        </p:sp>
        <p:sp>
          <p:nvSpPr>
            <p:cNvPr id="6" name="Rectangle 5"/>
            <p:cNvSpPr/>
            <p:nvPr/>
          </p:nvSpPr>
          <p:spPr>
            <a:xfrm>
              <a:off x="1143000" y="4268212"/>
              <a:ext cx="3505200" cy="914400"/>
            </a:xfrm>
            <a:prstGeom prst="rect">
              <a:avLst/>
            </a:prstGeom>
            <a:solidFill>
              <a:srgbClr val="0023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B</a:t>
              </a:r>
              <a:r>
                <a:rPr lang="en-US" sz="3200" dirty="0" smtClean="0"/>
                <a:t>. Characteristics</a:t>
              </a:r>
              <a:endParaRPr lang="en-US" sz="3200" dirty="0"/>
            </a:p>
          </p:txBody>
        </p:sp>
        <p:sp>
          <p:nvSpPr>
            <p:cNvPr id="7" name="Right Brace 6"/>
            <p:cNvSpPr/>
            <p:nvPr/>
          </p:nvSpPr>
          <p:spPr>
            <a:xfrm>
              <a:off x="4648200" y="2668012"/>
              <a:ext cx="1371600" cy="2286000"/>
            </a:xfrm>
            <a:prstGeom prst="rightBrace">
              <a:avLst/>
            </a:prstGeom>
            <a:ln>
              <a:solidFill>
                <a:srgbClr val="00236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 name="TextBox 7"/>
          <p:cNvSpPr txBox="1"/>
          <p:nvPr/>
        </p:nvSpPr>
        <p:spPr>
          <a:xfrm>
            <a:off x="6172200" y="2287012"/>
            <a:ext cx="2209800" cy="2554545"/>
          </a:xfrm>
          <a:prstGeom prst="rect">
            <a:avLst/>
          </a:prstGeom>
          <a:noFill/>
        </p:spPr>
        <p:txBody>
          <a:bodyPr wrap="square" rtlCol="0">
            <a:spAutoFit/>
          </a:bodyPr>
          <a:lstStyle/>
          <a:p>
            <a:pPr algn="ctr"/>
            <a:r>
              <a:rPr lang="en-US" sz="3200" dirty="0" smtClean="0">
                <a:solidFill>
                  <a:schemeClr val="bg1"/>
                </a:solidFill>
                <a:latin typeface="Times New Roman" pitchFamily="18" charset="0"/>
                <a:cs typeface="Times New Roman" pitchFamily="18" charset="0"/>
              </a:rPr>
              <a:t>Selected air and space systems used in AFEX</a:t>
            </a:r>
            <a:endParaRPr lang="en-US" sz="32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7835153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2368"/>
                </a:solidFill>
              </a:rPr>
              <a:t>Defense Meteorological</a:t>
            </a:r>
            <a:br>
              <a:rPr lang="en-US" dirty="0" smtClean="0">
                <a:solidFill>
                  <a:srgbClr val="002368"/>
                </a:solidFill>
              </a:rPr>
            </a:br>
            <a:r>
              <a:rPr lang="en-US" dirty="0" smtClean="0">
                <a:solidFill>
                  <a:srgbClr val="002368"/>
                </a:solidFill>
              </a:rPr>
              <a:t> Satellite Program</a:t>
            </a:r>
            <a:endParaRPr lang="en-US" dirty="0">
              <a:solidFill>
                <a:srgbClr val="002368"/>
              </a:solidFill>
            </a:endParaRPr>
          </a:p>
        </p:txBody>
      </p:sp>
      <p:pic>
        <p:nvPicPr>
          <p:cNvPr id="2050" name="Picture 2" descr="http://media.dma.mil/2006/Feb/22/2000567460/-1/-1/0/060222-F-JZ508-0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5971" y="2681503"/>
            <a:ext cx="5896429" cy="3780652"/>
          </a:xfrm>
          <a:prstGeom prst="rect">
            <a:avLst/>
          </a:prstGeom>
          <a:noFill/>
          <a:ln>
            <a:solidFill>
              <a:srgbClr val="002368"/>
            </a:solidFill>
          </a:ln>
          <a:extLst>
            <a:ext uri="{909E8E84-426E-40DD-AFC4-6F175D3DCCD1}">
              <a14:hiddenFill xmlns:a14="http://schemas.microsoft.com/office/drawing/2010/main">
                <a:solidFill>
                  <a:srgbClr val="FFFFFF"/>
                </a:solidFill>
              </a14:hiddenFill>
            </a:ext>
          </a:extLst>
        </p:spPr>
      </p:pic>
      <p:sp>
        <p:nvSpPr>
          <p:cNvPr id="4" name="Rectangle 2051"/>
          <p:cNvSpPr>
            <a:spLocks noChangeArrowheads="1"/>
          </p:cNvSpPr>
          <p:nvPr/>
        </p:nvSpPr>
        <p:spPr bwMode="auto">
          <a:xfrm>
            <a:off x="2286000" y="1524000"/>
            <a:ext cx="5029200" cy="1005114"/>
          </a:xfrm>
          <a:prstGeom prst="rect">
            <a:avLst/>
          </a:prstGeom>
          <a:noFill/>
          <a:ln w="9525">
            <a:noFill/>
            <a:miter lim="800000"/>
            <a:headEnd/>
            <a:tailEnd/>
          </a:ln>
        </p:spPr>
        <p:txBody>
          <a:bodyPr wrap="none" anchor="ctr"/>
          <a:lstStyle/>
          <a:p>
            <a:pPr algn="ctr"/>
            <a:r>
              <a:rPr lang="en-US" sz="2800" b="1" dirty="0" smtClean="0">
                <a:solidFill>
                  <a:srgbClr val="002368"/>
                </a:solidFill>
                <a:latin typeface="+mn-lt"/>
              </a:rPr>
              <a:t>Visual and Infrared </a:t>
            </a:r>
            <a:r>
              <a:rPr lang="en-US" sz="2800" b="1" dirty="0">
                <a:solidFill>
                  <a:srgbClr val="002368"/>
                </a:solidFill>
                <a:latin typeface="+mn-lt"/>
              </a:rPr>
              <a:t>I</a:t>
            </a:r>
            <a:r>
              <a:rPr lang="en-US" sz="2800" b="1" dirty="0" smtClean="0">
                <a:solidFill>
                  <a:srgbClr val="002368"/>
                </a:solidFill>
                <a:latin typeface="+mn-lt"/>
              </a:rPr>
              <a:t>magery</a:t>
            </a:r>
          </a:p>
          <a:p>
            <a:pPr algn="ctr"/>
            <a:r>
              <a:rPr lang="en-US" sz="2800" b="1" dirty="0" smtClean="0">
                <a:solidFill>
                  <a:srgbClr val="002368"/>
                </a:solidFill>
                <a:latin typeface="+mn-lt"/>
              </a:rPr>
              <a:t> of Weather Systems</a:t>
            </a:r>
            <a:endParaRPr lang="en-US" sz="2800" b="1" dirty="0">
              <a:solidFill>
                <a:srgbClr val="002368"/>
              </a:solidFill>
              <a:latin typeface="+mn-lt"/>
            </a:endParaRPr>
          </a:p>
        </p:txBody>
      </p:sp>
    </p:spTree>
    <p:extLst>
      <p:ext uri="{BB962C8B-B14F-4D97-AF65-F5344CB8AC3E}">
        <p14:creationId xmlns:p14="http://schemas.microsoft.com/office/powerpoint/2010/main" val="2312035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052" descr="u2"/>
          <p:cNvPicPr>
            <a:picLocks noChangeAspect="1" noChangeArrowheads="1"/>
          </p:cNvPicPr>
          <p:nvPr/>
        </p:nvPicPr>
        <p:blipFill rotWithShape="1">
          <a:blip r:embed="rId3" cstate="print">
            <a:lum bright="12000"/>
            <a:extLst>
              <a:ext uri="{28A0092B-C50C-407E-A947-70E740481C1C}">
                <a14:useLocalDpi xmlns:a14="http://schemas.microsoft.com/office/drawing/2010/main" val="0"/>
              </a:ext>
            </a:extLst>
          </a:blip>
          <a:srcRect/>
          <a:stretch/>
        </p:blipFill>
        <p:spPr bwMode="auto">
          <a:xfrm>
            <a:off x="1878064" y="2830286"/>
            <a:ext cx="5818136" cy="3570514"/>
          </a:xfrm>
          <a:prstGeom prst="rect">
            <a:avLst/>
          </a:prstGeom>
          <a:noFill/>
          <a:ln w="9525">
            <a:solidFill>
              <a:srgbClr val="002368"/>
            </a:solidFill>
            <a:miter lim="800000"/>
            <a:headEnd/>
            <a:tailEnd/>
          </a:ln>
        </p:spPr>
      </p:pic>
      <p:sp>
        <p:nvSpPr>
          <p:cNvPr id="3" name="Content Placeholder 2"/>
          <p:cNvSpPr>
            <a:spLocks noGrp="1"/>
          </p:cNvSpPr>
          <p:nvPr>
            <p:ph idx="1"/>
          </p:nvPr>
        </p:nvSpPr>
        <p:spPr>
          <a:xfrm>
            <a:off x="533400" y="2057399"/>
            <a:ext cx="8229600" cy="685801"/>
          </a:xfrm>
        </p:spPr>
        <p:txBody>
          <a:bodyPr/>
          <a:lstStyle/>
          <a:p>
            <a:r>
              <a:rPr lang="en-US" sz="2800" dirty="0"/>
              <a:t>High </a:t>
            </a:r>
            <a:r>
              <a:rPr lang="en-US" sz="2800" dirty="0" smtClean="0"/>
              <a:t>Altitude </a:t>
            </a:r>
            <a:r>
              <a:rPr lang="en-US" sz="2800" dirty="0"/>
              <a:t>R</a:t>
            </a:r>
            <a:r>
              <a:rPr lang="en-US" sz="2800" dirty="0" smtClean="0"/>
              <a:t>econnaissance</a:t>
            </a:r>
            <a:endParaRPr lang="en-US" sz="2800" dirty="0"/>
          </a:p>
          <a:p>
            <a:endParaRPr lang="en-US" dirty="0"/>
          </a:p>
        </p:txBody>
      </p:sp>
      <p:sp>
        <p:nvSpPr>
          <p:cNvPr id="4" name="Title 3"/>
          <p:cNvSpPr>
            <a:spLocks noGrp="1"/>
          </p:cNvSpPr>
          <p:nvPr>
            <p:ph type="title"/>
          </p:nvPr>
        </p:nvSpPr>
        <p:spPr/>
        <p:txBody>
          <a:bodyPr/>
          <a:lstStyle/>
          <a:p>
            <a:r>
              <a:rPr lang="en-US" dirty="0" smtClean="0">
                <a:solidFill>
                  <a:srgbClr val="002368"/>
                </a:solidFill>
              </a:rPr>
              <a:t>U-2S Dragon Lady</a:t>
            </a:r>
            <a:endParaRPr lang="en-US" dirty="0">
              <a:solidFill>
                <a:srgbClr val="002368"/>
              </a:solidFill>
            </a:endParaRPr>
          </a:p>
        </p:txBody>
      </p:sp>
    </p:spTree>
    <p:extLst>
      <p:ext uri="{BB962C8B-B14F-4D97-AF65-F5344CB8AC3E}">
        <p14:creationId xmlns:p14="http://schemas.microsoft.com/office/powerpoint/2010/main" val="13891262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9938"/>
                                        </p:tgtEl>
                                        <p:attrNameLst>
                                          <p:attrName>style.visibility</p:attrName>
                                        </p:attrNameLst>
                                      </p:cBhvr>
                                      <p:to>
                                        <p:strVal val="visible"/>
                                      </p:to>
                                    </p:set>
                                    <p:animEffect transition="in" filter="fade">
                                      <p:cBhvr>
                                        <p:cTn id="12" dur="500"/>
                                        <p:tgtEl>
                                          <p:spTgt spid="39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82089" y="1447800"/>
            <a:ext cx="7957111" cy="5181600"/>
            <a:chOff x="882089" y="1447800"/>
            <a:chExt cx="7957111" cy="5181600"/>
          </a:xfrm>
        </p:grpSpPr>
        <p:sp>
          <p:nvSpPr>
            <p:cNvPr id="332803" name="Rectangle 3"/>
            <p:cNvSpPr>
              <a:spLocks noChangeArrowheads="1"/>
            </p:cNvSpPr>
            <p:nvPr/>
          </p:nvSpPr>
          <p:spPr bwMode="auto">
            <a:xfrm>
              <a:off x="1295400" y="4495800"/>
              <a:ext cx="2743200" cy="2133600"/>
            </a:xfrm>
            <a:prstGeom prst="rect">
              <a:avLst/>
            </a:prstGeom>
            <a:noFill/>
            <a:ln w="9525">
              <a:noFill/>
              <a:miter lim="800000"/>
              <a:headEnd/>
              <a:tailEnd/>
            </a:ln>
          </p:spPr>
          <p:txBody>
            <a:bodyPr wrap="none" anchor="ctr"/>
            <a:lstStyle/>
            <a:p>
              <a:pPr algn="ctr"/>
              <a:r>
                <a:rPr lang="en-US" sz="2400" b="1" i="1" dirty="0" smtClean="0">
                  <a:solidFill>
                    <a:srgbClr val="002368"/>
                  </a:solidFill>
                  <a:latin typeface="Times New Roman" pitchFamily="18" charset="0"/>
                  <a:cs typeface="Times New Roman" pitchFamily="18" charset="0"/>
                </a:rPr>
                <a:t>"</a:t>
              </a:r>
              <a:r>
                <a:rPr lang="en-US" sz="2400" b="1" i="1" dirty="0">
                  <a:solidFill>
                    <a:srgbClr val="002368"/>
                  </a:solidFill>
                  <a:latin typeface="Times New Roman" pitchFamily="18" charset="0"/>
                  <a:cs typeface="Times New Roman" pitchFamily="18" charset="0"/>
                </a:rPr>
                <a:t>Rivet Joint” </a:t>
              </a:r>
            </a:p>
            <a:p>
              <a:pPr algn="ctr"/>
              <a:r>
                <a:rPr lang="en-US" sz="2400" b="1" i="1" dirty="0">
                  <a:solidFill>
                    <a:srgbClr val="002368"/>
                  </a:solidFill>
                  <a:latin typeface="Times New Roman" pitchFamily="18" charset="0"/>
                  <a:cs typeface="Times New Roman" pitchFamily="18" charset="0"/>
                </a:rPr>
                <a:t>"Combat Sent" </a:t>
              </a:r>
            </a:p>
            <a:p>
              <a:pPr algn="ctr"/>
              <a:r>
                <a:rPr lang="en-US" sz="2400" b="1" i="1" dirty="0">
                  <a:solidFill>
                    <a:srgbClr val="002368"/>
                  </a:solidFill>
                  <a:latin typeface="Times New Roman" pitchFamily="18" charset="0"/>
                  <a:cs typeface="Times New Roman" pitchFamily="18" charset="0"/>
                </a:rPr>
                <a:t>“Cobra Ball</a:t>
              </a:r>
              <a:r>
                <a:rPr lang="en-US" sz="2400" b="1" i="1" dirty="0" smtClean="0">
                  <a:solidFill>
                    <a:srgbClr val="002368"/>
                  </a:solidFill>
                  <a:latin typeface="Times New Roman" pitchFamily="18" charset="0"/>
                  <a:cs typeface="Times New Roman" pitchFamily="18" charset="0"/>
                </a:rPr>
                <a:t>”</a:t>
              </a:r>
              <a:endParaRPr lang="en-US" sz="2400" b="1" dirty="0">
                <a:solidFill>
                  <a:srgbClr val="002368"/>
                </a:solidFill>
                <a:latin typeface="Times New Roman" pitchFamily="18" charset="0"/>
                <a:cs typeface="Times New Roman" pitchFamily="18" charset="0"/>
              </a:endParaRPr>
            </a:p>
          </p:txBody>
        </p:sp>
        <p:pic>
          <p:nvPicPr>
            <p:cNvPr id="335883" name="Picture 1035" descr="040618-9999w-F-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7784" y="3352800"/>
              <a:ext cx="3981416" cy="3185363"/>
            </a:xfrm>
            <a:prstGeom prst="rect">
              <a:avLst/>
            </a:prstGeom>
            <a:noFill/>
            <a:ln w="9525">
              <a:solidFill>
                <a:srgbClr val="002368"/>
              </a:solidFill>
              <a:miter lim="800000"/>
              <a:headEnd/>
              <a:tailEnd/>
            </a:ln>
          </p:spPr>
        </p:pic>
        <p:pic>
          <p:nvPicPr>
            <p:cNvPr id="335885" name="Picture 1037" descr="070109-F-1014W-08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2089" y="1447800"/>
              <a:ext cx="4756711" cy="2895600"/>
            </a:xfrm>
            <a:prstGeom prst="rect">
              <a:avLst/>
            </a:prstGeom>
            <a:noFill/>
            <a:ln w="9525">
              <a:solidFill>
                <a:srgbClr val="002368"/>
              </a:solidFill>
              <a:miter lim="800000"/>
              <a:headEnd/>
              <a:tailEnd/>
            </a:ln>
          </p:spPr>
        </p:pic>
      </p:grpSp>
      <p:sp>
        <p:nvSpPr>
          <p:cNvPr id="5" name="Title 4"/>
          <p:cNvSpPr>
            <a:spLocks noGrp="1"/>
          </p:cNvSpPr>
          <p:nvPr>
            <p:ph type="title"/>
          </p:nvPr>
        </p:nvSpPr>
        <p:spPr/>
        <p:txBody>
          <a:bodyPr/>
          <a:lstStyle/>
          <a:p>
            <a:r>
              <a:rPr lang="en-US" dirty="0" smtClean="0">
                <a:solidFill>
                  <a:srgbClr val="002368"/>
                </a:solidFill>
              </a:rPr>
              <a:t>RC-135</a:t>
            </a:r>
            <a:endParaRPr lang="en-US" dirty="0">
              <a:solidFill>
                <a:srgbClr val="002368"/>
              </a:solidFill>
            </a:endParaRPr>
          </a:p>
        </p:txBody>
      </p:sp>
      <p:sp>
        <p:nvSpPr>
          <p:cNvPr id="6" name="Rectangle 2051"/>
          <p:cNvSpPr>
            <a:spLocks noChangeArrowheads="1"/>
          </p:cNvSpPr>
          <p:nvPr/>
        </p:nvSpPr>
        <p:spPr bwMode="auto">
          <a:xfrm>
            <a:off x="5638800" y="1754414"/>
            <a:ext cx="3038492" cy="1447800"/>
          </a:xfrm>
          <a:prstGeom prst="rect">
            <a:avLst/>
          </a:prstGeom>
          <a:noFill/>
          <a:ln w="9525">
            <a:noFill/>
            <a:miter lim="800000"/>
            <a:headEnd/>
            <a:tailEnd/>
          </a:ln>
        </p:spPr>
        <p:txBody>
          <a:bodyPr wrap="none" anchor="ctr"/>
          <a:lstStyle/>
          <a:p>
            <a:pPr algn="ctr"/>
            <a:r>
              <a:rPr lang="en-US" sz="2800" b="1" dirty="0" smtClean="0">
                <a:solidFill>
                  <a:srgbClr val="002368"/>
                </a:solidFill>
                <a:latin typeface="+mn-lt"/>
              </a:rPr>
              <a:t>Reconnaissance</a:t>
            </a:r>
            <a:endParaRPr lang="en-US" sz="2800" b="1" dirty="0">
              <a:solidFill>
                <a:srgbClr val="002368"/>
              </a:solidFill>
              <a:latin typeface="+mn-lt"/>
            </a:endParaRPr>
          </a:p>
        </p:txBody>
      </p:sp>
    </p:spTree>
    <p:extLst>
      <p:ext uri="{BB962C8B-B14F-4D97-AF65-F5344CB8AC3E}">
        <p14:creationId xmlns:p14="http://schemas.microsoft.com/office/powerpoint/2010/main" val="41646579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7" name="Rectangle 3"/>
          <p:cNvSpPr>
            <a:spLocks noChangeArrowheads="1"/>
          </p:cNvSpPr>
          <p:nvPr/>
        </p:nvSpPr>
        <p:spPr bwMode="auto">
          <a:xfrm>
            <a:off x="1905000" y="1600200"/>
            <a:ext cx="5943600" cy="990600"/>
          </a:xfrm>
          <a:prstGeom prst="rect">
            <a:avLst/>
          </a:prstGeom>
          <a:noFill/>
          <a:ln w="9525">
            <a:noFill/>
            <a:miter lim="800000"/>
            <a:headEnd/>
            <a:tailEnd/>
          </a:ln>
        </p:spPr>
        <p:txBody>
          <a:bodyPr wrap="none" anchor="ctr"/>
          <a:lstStyle/>
          <a:p>
            <a:pPr algn="ctr"/>
            <a:r>
              <a:rPr lang="en-US" sz="2800" b="1" dirty="0" smtClean="0">
                <a:solidFill>
                  <a:srgbClr val="002368"/>
                </a:solidFill>
                <a:latin typeface="+mn-lt"/>
              </a:rPr>
              <a:t>Remotely-Piloted</a:t>
            </a:r>
            <a:endParaRPr lang="en-US" sz="2800" b="1" dirty="0">
              <a:solidFill>
                <a:srgbClr val="002368"/>
              </a:solidFill>
              <a:latin typeface="+mn-lt"/>
            </a:endParaRPr>
          </a:p>
          <a:p>
            <a:pPr algn="ctr"/>
            <a:r>
              <a:rPr lang="en-US" sz="2800" b="1" dirty="0">
                <a:solidFill>
                  <a:srgbClr val="002368"/>
                </a:solidFill>
                <a:latin typeface="+mn-lt"/>
              </a:rPr>
              <a:t>Reconnaissance</a:t>
            </a:r>
            <a:endParaRPr lang="en-US" sz="2800" dirty="0">
              <a:solidFill>
                <a:srgbClr val="002368"/>
              </a:solidFill>
              <a:latin typeface="+mn-lt"/>
            </a:endParaRPr>
          </a:p>
        </p:txBody>
      </p:sp>
      <p:sp>
        <p:nvSpPr>
          <p:cNvPr id="4" name="Title 3"/>
          <p:cNvSpPr>
            <a:spLocks noGrp="1"/>
          </p:cNvSpPr>
          <p:nvPr>
            <p:ph type="title"/>
          </p:nvPr>
        </p:nvSpPr>
        <p:spPr/>
        <p:txBody>
          <a:bodyPr/>
          <a:lstStyle/>
          <a:p>
            <a:r>
              <a:rPr lang="en-US" dirty="0" smtClean="0">
                <a:solidFill>
                  <a:srgbClr val="002368"/>
                </a:solidFill>
              </a:rPr>
              <a:t>RQ-4 Global Hawk</a:t>
            </a:r>
            <a:endParaRPr lang="en-US" dirty="0">
              <a:solidFill>
                <a:srgbClr val="002368"/>
              </a:solidFill>
            </a:endParaRPr>
          </a:p>
        </p:txBody>
      </p:sp>
      <p:grpSp>
        <p:nvGrpSpPr>
          <p:cNvPr id="2" name="Group 1"/>
          <p:cNvGrpSpPr/>
          <p:nvPr/>
        </p:nvGrpSpPr>
        <p:grpSpPr>
          <a:xfrm>
            <a:off x="914400" y="2819399"/>
            <a:ext cx="7891981" cy="2819401"/>
            <a:chOff x="914400" y="2819399"/>
            <a:chExt cx="7891981" cy="2819401"/>
          </a:xfrm>
        </p:grpSpPr>
        <p:pic>
          <p:nvPicPr>
            <p:cNvPr id="3074" name="Picture 2" descr="http://media.dma.mil/2010/Aug/06/2000336767/-1/-1/0/090304-F-3192B-4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819399"/>
              <a:ext cx="3560048" cy="2819400"/>
            </a:xfrm>
            <a:prstGeom prst="rect">
              <a:avLst/>
            </a:prstGeom>
            <a:noFill/>
            <a:ln>
              <a:solidFill>
                <a:srgbClr val="002368"/>
              </a:solidFill>
            </a:ln>
            <a:extLst>
              <a:ext uri="{909E8E84-426E-40DD-AFC4-6F175D3DCCD1}">
                <a14:hiddenFill xmlns:a14="http://schemas.microsoft.com/office/drawing/2010/main">
                  <a:solidFill>
                    <a:srgbClr val="FFFFFF"/>
                  </a:solidFill>
                </a14:hiddenFill>
              </a:ext>
            </a:extLst>
          </p:spPr>
        </p:pic>
        <p:pic>
          <p:nvPicPr>
            <p:cNvPr id="3076" name="Picture 4" descr="http://media.dma.mil/2011/Jun/02/2000250415/-1/-1/0/110526-F-YQ806-36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819399"/>
              <a:ext cx="4234381" cy="2819401"/>
            </a:xfrm>
            <a:prstGeom prst="rect">
              <a:avLst/>
            </a:prstGeom>
            <a:noFill/>
            <a:ln>
              <a:solidFill>
                <a:srgbClr val="002368"/>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42536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33827"/>
                                        </p:tgtEl>
                                        <p:attrNameLst>
                                          <p:attrName>style.visibility</p:attrName>
                                        </p:attrNameLst>
                                      </p:cBhvr>
                                      <p:to>
                                        <p:strVal val="visible"/>
                                      </p:to>
                                    </p:set>
                                    <p:anim calcmode="lin" valueType="num">
                                      <p:cBhvr additive="base">
                                        <p:cTn id="7" dur="500" fill="hold"/>
                                        <p:tgtEl>
                                          <p:spTgt spid="333827"/>
                                        </p:tgtEl>
                                        <p:attrNameLst>
                                          <p:attrName>ppt_x</p:attrName>
                                        </p:attrNameLst>
                                      </p:cBhvr>
                                      <p:tavLst>
                                        <p:tav tm="0">
                                          <p:val>
                                            <p:strVal val="0-#ppt_w/2"/>
                                          </p:val>
                                        </p:tav>
                                        <p:tav tm="100000">
                                          <p:val>
                                            <p:strVal val="#ppt_x"/>
                                          </p:val>
                                        </p:tav>
                                      </p:tavLst>
                                    </p:anim>
                                    <p:anim calcmode="lin" valueType="num">
                                      <p:cBhvr additive="base">
                                        <p:cTn id="8" dur="500" fill="hold"/>
                                        <p:tgtEl>
                                          <p:spTgt spid="33382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 Box 5"/>
          <p:cNvSpPr txBox="1">
            <a:spLocks noChangeArrowheads="1"/>
          </p:cNvSpPr>
          <p:nvPr/>
        </p:nvSpPr>
        <p:spPr bwMode="auto">
          <a:xfrm>
            <a:off x="2895600" y="304800"/>
            <a:ext cx="3124200" cy="519113"/>
          </a:xfrm>
          <a:prstGeom prst="rect">
            <a:avLst/>
          </a:prstGeom>
          <a:noFill/>
          <a:ln w="9525">
            <a:noFill/>
            <a:miter lim="800000"/>
            <a:headEnd/>
            <a:tailEnd/>
          </a:ln>
        </p:spPr>
        <p:txBody>
          <a:bodyPr>
            <a:spAutoFit/>
          </a:bodyPr>
          <a:lstStyle/>
          <a:p>
            <a:pPr>
              <a:spcBef>
                <a:spcPct val="50000"/>
              </a:spcBef>
            </a:pPr>
            <a:endParaRPr lang="en-US"/>
          </a:p>
        </p:txBody>
      </p:sp>
      <p:sp>
        <p:nvSpPr>
          <p:cNvPr id="5" name="Title 4"/>
          <p:cNvSpPr>
            <a:spLocks noGrp="1"/>
          </p:cNvSpPr>
          <p:nvPr>
            <p:ph type="title"/>
          </p:nvPr>
        </p:nvSpPr>
        <p:spPr/>
        <p:txBody>
          <a:bodyPr/>
          <a:lstStyle/>
          <a:p>
            <a:r>
              <a:rPr lang="en-US" dirty="0" smtClean="0">
                <a:solidFill>
                  <a:srgbClr val="002368"/>
                </a:solidFill>
              </a:rPr>
              <a:t>MQ-9 Reaper</a:t>
            </a:r>
            <a:endParaRPr lang="en-US" dirty="0">
              <a:solidFill>
                <a:srgbClr val="002368"/>
              </a:solidFill>
            </a:endParaRPr>
          </a:p>
        </p:txBody>
      </p:sp>
      <p:grpSp>
        <p:nvGrpSpPr>
          <p:cNvPr id="2" name="Group 1"/>
          <p:cNvGrpSpPr/>
          <p:nvPr/>
        </p:nvGrpSpPr>
        <p:grpSpPr>
          <a:xfrm>
            <a:off x="1066800" y="3200401"/>
            <a:ext cx="7543800" cy="2438400"/>
            <a:chOff x="1066800" y="3200401"/>
            <a:chExt cx="7543800" cy="2438400"/>
          </a:xfrm>
        </p:grpSpPr>
        <p:pic>
          <p:nvPicPr>
            <p:cNvPr id="4098" name="Picture 2" descr="An MQ-9 Reaper, armed with GBU-12 Paveway II laser guided munitions and AGM-114 Hellfire missiles, piloted by Col. Lex Turner flies a combat mission over southern Afghanistan. (U.S. Air Force Photo / Lt. Col. Leslie Prat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0623" y="3200401"/>
              <a:ext cx="3669977" cy="2438400"/>
            </a:xfrm>
            <a:prstGeom prst="rect">
              <a:avLst/>
            </a:prstGeom>
            <a:noFill/>
            <a:ln>
              <a:solidFill>
                <a:srgbClr val="002368"/>
              </a:solidFill>
            </a:ln>
            <a:extLst>
              <a:ext uri="{909E8E84-426E-40DD-AFC4-6F175D3DCCD1}">
                <a14:hiddenFill xmlns:a14="http://schemas.microsoft.com/office/drawing/2010/main">
                  <a:solidFill>
                    <a:srgbClr val="FFFFFF"/>
                  </a:solidFill>
                </a14:hiddenFill>
              </a:ext>
            </a:extLst>
          </p:spPr>
        </p:pic>
        <p:pic>
          <p:nvPicPr>
            <p:cNvPr id="4100" name="Picture 4" descr="A maintenance Airman inspects an MQ-9 Reaper in Afghanistan Oct. 1. Capable of striking enemy targets with on-board weapons, the Reaper has conducted close air support and intelligence, surveillance and reconnaissance missions. (Courtesy 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200401"/>
              <a:ext cx="3651409" cy="2438399"/>
            </a:xfrm>
            <a:prstGeom prst="rect">
              <a:avLst/>
            </a:prstGeom>
            <a:noFill/>
            <a:ln>
              <a:solidFill>
                <a:srgbClr val="002368"/>
              </a:solidFill>
            </a:ln>
            <a:extLst>
              <a:ext uri="{909E8E84-426E-40DD-AFC4-6F175D3DCCD1}">
                <a14:hiddenFill xmlns:a14="http://schemas.microsoft.com/office/drawing/2010/main">
                  <a:solidFill>
                    <a:srgbClr val="FFFFFF"/>
                  </a:solidFill>
                </a14:hiddenFill>
              </a:ext>
            </a:extLst>
          </p:spPr>
        </p:pic>
      </p:grpSp>
      <p:sp>
        <p:nvSpPr>
          <p:cNvPr id="7" name="Rectangle 3"/>
          <p:cNvSpPr>
            <a:spLocks noChangeArrowheads="1"/>
          </p:cNvSpPr>
          <p:nvPr/>
        </p:nvSpPr>
        <p:spPr bwMode="auto">
          <a:xfrm>
            <a:off x="1905000" y="1981200"/>
            <a:ext cx="5943600" cy="990600"/>
          </a:xfrm>
          <a:prstGeom prst="rect">
            <a:avLst/>
          </a:prstGeom>
          <a:noFill/>
          <a:ln w="9525">
            <a:noFill/>
            <a:miter lim="800000"/>
            <a:headEnd/>
            <a:tailEnd/>
          </a:ln>
        </p:spPr>
        <p:txBody>
          <a:bodyPr wrap="none" anchor="ctr"/>
          <a:lstStyle/>
          <a:p>
            <a:pPr algn="ctr"/>
            <a:r>
              <a:rPr lang="en-US" sz="2800" b="1" dirty="0" smtClean="0">
                <a:solidFill>
                  <a:srgbClr val="002368"/>
                </a:solidFill>
                <a:latin typeface="+mn-lt"/>
              </a:rPr>
              <a:t>Intelligence-Collection</a:t>
            </a:r>
          </a:p>
          <a:p>
            <a:pPr algn="ctr"/>
            <a:r>
              <a:rPr lang="en-US" sz="2800" b="1" dirty="0" smtClean="0">
                <a:solidFill>
                  <a:srgbClr val="002368"/>
                </a:solidFill>
                <a:latin typeface="+mn-lt"/>
              </a:rPr>
              <a:t>Strike Against Time-Sensitive </a:t>
            </a:r>
            <a:r>
              <a:rPr lang="en-US" sz="2800" b="1" dirty="0">
                <a:solidFill>
                  <a:srgbClr val="002368"/>
                </a:solidFill>
                <a:latin typeface="+mn-lt"/>
              </a:rPr>
              <a:t>T</a:t>
            </a:r>
            <a:r>
              <a:rPr lang="en-US" sz="2800" b="1" dirty="0" smtClean="0">
                <a:solidFill>
                  <a:srgbClr val="002368"/>
                </a:solidFill>
                <a:latin typeface="+mn-lt"/>
              </a:rPr>
              <a:t>argets</a:t>
            </a:r>
            <a:endParaRPr lang="en-US" sz="2800" dirty="0">
              <a:solidFill>
                <a:srgbClr val="002368"/>
              </a:solidFill>
              <a:latin typeface="+mn-lt"/>
            </a:endParaRPr>
          </a:p>
        </p:txBody>
      </p:sp>
    </p:spTree>
    <p:extLst>
      <p:ext uri="{BB962C8B-B14F-4D97-AF65-F5344CB8AC3E}">
        <p14:creationId xmlns:p14="http://schemas.microsoft.com/office/powerpoint/2010/main" val="17101216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002368"/>
                </a:solidFill>
              </a:rPr>
              <a:t>C-130 Hercules</a:t>
            </a:r>
            <a:endParaRPr lang="en-US" dirty="0">
              <a:solidFill>
                <a:srgbClr val="002368"/>
              </a:solidFill>
            </a:endParaRPr>
          </a:p>
        </p:txBody>
      </p:sp>
      <p:sp>
        <p:nvSpPr>
          <p:cNvPr id="315399" name="Rectangle 1031"/>
          <p:cNvSpPr>
            <a:spLocks noChangeArrowheads="1"/>
          </p:cNvSpPr>
          <p:nvPr/>
        </p:nvSpPr>
        <p:spPr bwMode="auto">
          <a:xfrm>
            <a:off x="2667000" y="2209800"/>
            <a:ext cx="4648200" cy="685800"/>
          </a:xfrm>
          <a:prstGeom prst="rect">
            <a:avLst/>
          </a:prstGeom>
          <a:noFill/>
          <a:ln w="9525">
            <a:noFill/>
            <a:miter lim="800000"/>
            <a:headEnd/>
            <a:tailEnd/>
          </a:ln>
        </p:spPr>
        <p:txBody>
          <a:bodyPr wrap="none" anchor="ctr"/>
          <a:lstStyle/>
          <a:p>
            <a:pPr algn="ctr">
              <a:tabLst>
                <a:tab pos="114300" algn="l"/>
              </a:tabLst>
            </a:pPr>
            <a:r>
              <a:rPr lang="en-US" sz="3200" b="1" dirty="0" err="1" smtClean="0">
                <a:solidFill>
                  <a:srgbClr val="002368"/>
                </a:solidFill>
                <a:latin typeface="+mn-lt"/>
              </a:rPr>
              <a:t>Intratheater</a:t>
            </a:r>
            <a:r>
              <a:rPr lang="en-US" sz="3200" b="1" dirty="0" smtClean="0">
                <a:solidFill>
                  <a:srgbClr val="002368"/>
                </a:solidFill>
                <a:latin typeface="+mn-lt"/>
              </a:rPr>
              <a:t> </a:t>
            </a:r>
            <a:r>
              <a:rPr lang="en-US" sz="3200" b="1" dirty="0">
                <a:solidFill>
                  <a:srgbClr val="002368"/>
                </a:solidFill>
                <a:latin typeface="+mn-lt"/>
              </a:rPr>
              <a:t>A</a:t>
            </a:r>
            <a:r>
              <a:rPr lang="en-US" sz="3200" b="1" dirty="0" smtClean="0">
                <a:solidFill>
                  <a:srgbClr val="002368"/>
                </a:solidFill>
                <a:latin typeface="+mn-lt"/>
              </a:rPr>
              <a:t>irlift</a:t>
            </a:r>
            <a:endParaRPr lang="en-US" sz="3200" b="1" dirty="0">
              <a:solidFill>
                <a:srgbClr val="002368"/>
              </a:solidFill>
              <a:latin typeface="+mn-lt"/>
            </a:endParaRPr>
          </a:p>
        </p:txBody>
      </p:sp>
      <p:grpSp>
        <p:nvGrpSpPr>
          <p:cNvPr id="2" name="Group 1"/>
          <p:cNvGrpSpPr/>
          <p:nvPr/>
        </p:nvGrpSpPr>
        <p:grpSpPr>
          <a:xfrm>
            <a:off x="1066800" y="3231198"/>
            <a:ext cx="7658263" cy="2407602"/>
            <a:chOff x="1066800" y="3231198"/>
            <a:chExt cx="7658263" cy="2407602"/>
          </a:xfrm>
        </p:grpSpPr>
        <p:pic>
          <p:nvPicPr>
            <p:cNvPr id="18434" name="Picture 1030" descr="021205-O-9999G-0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2956" y="3231198"/>
              <a:ext cx="3752107" cy="2407602"/>
            </a:xfrm>
            <a:prstGeom prst="rect">
              <a:avLst/>
            </a:prstGeom>
            <a:noFill/>
            <a:ln w="9525">
              <a:solidFill>
                <a:srgbClr val="002368"/>
              </a:solidFill>
              <a:miter lim="800000"/>
              <a:headEnd/>
              <a:tailEnd/>
            </a:ln>
          </p:spPr>
        </p:pic>
        <p:pic>
          <p:nvPicPr>
            <p:cNvPr id="5122" name="Picture 2" descr="A C-130 Hercules from the North Carolina Air National Guard's 145th Airlift Wing equipped with the modular airborne firefighting system takes off from McClellan Airfield, Calif., on a firefighting support mission.  A continuing heat wave and an ongoing need for aircraft to support ground firefighters will likely keep Department of Defense aircraft very busy for the foreseeable future in support of the national wildland firefighting effort. (U.S. Air Force photo/Staff Sgt. Hector Garc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231198"/>
              <a:ext cx="3618160" cy="2403972"/>
            </a:xfrm>
            <a:prstGeom prst="rect">
              <a:avLst/>
            </a:prstGeom>
            <a:noFill/>
            <a:ln>
              <a:solidFill>
                <a:srgbClr val="002368"/>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943151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15399"/>
                                        </p:tgtEl>
                                        <p:attrNameLst>
                                          <p:attrName>style.visibility</p:attrName>
                                        </p:attrNameLst>
                                      </p:cBhvr>
                                      <p:to>
                                        <p:strVal val="visible"/>
                                      </p:to>
                                    </p:set>
                                    <p:anim calcmode="lin" valueType="num">
                                      <p:cBhvr additive="base">
                                        <p:cTn id="7" dur="500" fill="hold"/>
                                        <p:tgtEl>
                                          <p:spTgt spid="315399"/>
                                        </p:tgtEl>
                                        <p:attrNameLst>
                                          <p:attrName>ppt_x</p:attrName>
                                        </p:attrNameLst>
                                      </p:cBhvr>
                                      <p:tavLst>
                                        <p:tav tm="0">
                                          <p:val>
                                            <p:strVal val="0-#ppt_w/2"/>
                                          </p:val>
                                        </p:tav>
                                        <p:tav tm="100000">
                                          <p:val>
                                            <p:strVal val="#ppt_x"/>
                                          </p:val>
                                        </p:tav>
                                      </p:tavLst>
                                    </p:anim>
                                    <p:anim calcmode="lin" valueType="num">
                                      <p:cBhvr additive="base">
                                        <p:cTn id="8" dur="500" fill="hold"/>
                                        <p:tgtEl>
                                          <p:spTgt spid="31539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399" grpId="0"/>
    </p:bldLst>
  </p:timing>
</p:sld>
</file>

<file path=ppt/theme/theme1.xml><?xml version="1.0" encoding="utf-8"?>
<a:theme xmlns:a="http://schemas.openxmlformats.org/drawingml/2006/main" name="Office Theme">
  <a:themeElements>
    <a:clrScheme name="AF Theme">
      <a:dk1>
        <a:srgbClr val="000000"/>
      </a:dk1>
      <a:lt1>
        <a:srgbClr val="FFFFFF"/>
      </a:lt1>
      <a:dk2>
        <a:srgbClr val="002570"/>
      </a:dk2>
      <a:lt2>
        <a:srgbClr val="D7D7D7"/>
      </a:lt2>
      <a:accent1>
        <a:srgbClr val="4F81BD"/>
      </a:accent1>
      <a:accent2>
        <a:srgbClr val="DBE5F1"/>
      </a:accent2>
      <a:accent3>
        <a:srgbClr val="B8CCE4"/>
      </a:accent3>
      <a:accent4>
        <a:srgbClr val="95B3D7"/>
      </a:accent4>
      <a:accent5>
        <a:srgbClr val="366092"/>
      </a:accent5>
      <a:accent6>
        <a:srgbClr val="244061"/>
      </a:accent6>
      <a:hlink>
        <a:srgbClr val="5F94FF"/>
      </a:hlink>
      <a:folHlink>
        <a:srgbClr val="FFFFFF"/>
      </a:folHlink>
    </a:clrScheme>
    <a:fontScheme name="AF Template">
      <a:majorFont>
        <a:latin typeface="Times New Roman"/>
        <a:ea typeface=""/>
        <a:cs typeface=""/>
      </a:majorFont>
      <a:minorFont>
        <a:latin typeface="Times New Roman"/>
        <a:ea typeface=""/>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3421</TotalTime>
  <Words>334</Words>
  <Application>Microsoft Office PowerPoint</Application>
  <PresentationFormat>On-screen Show (4:3)</PresentationFormat>
  <Paragraphs>129</Paragraphs>
  <Slides>30</Slides>
  <Notes>27</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 Air &amp; Space System Capabilities</vt:lpstr>
      <vt:lpstr>Overview</vt:lpstr>
      <vt:lpstr>Global Positioning System (GPS)</vt:lpstr>
      <vt:lpstr>Defense Meteorological  Satellite Program</vt:lpstr>
      <vt:lpstr>U-2S Dragon Lady</vt:lpstr>
      <vt:lpstr>RC-135</vt:lpstr>
      <vt:lpstr>RQ-4 Global Hawk</vt:lpstr>
      <vt:lpstr>MQ-9 Reaper</vt:lpstr>
      <vt:lpstr>C-130 Hercules</vt:lpstr>
      <vt:lpstr>MC-130P Combat Shadow</vt:lpstr>
      <vt:lpstr>MC-130E/H Combat Talon</vt:lpstr>
      <vt:lpstr>HH-60G Pave Hawk</vt:lpstr>
      <vt:lpstr>CV-22 Osprey</vt:lpstr>
      <vt:lpstr>E-3 Sentry/AWACS</vt:lpstr>
      <vt:lpstr>EC-130J Commando Solo</vt:lpstr>
      <vt:lpstr>EC-130H Compass Call</vt:lpstr>
      <vt:lpstr>EA-6B Prowler</vt:lpstr>
      <vt:lpstr>F-16 Falcon</vt:lpstr>
      <vt:lpstr>F-15 Eagle</vt:lpstr>
      <vt:lpstr>F-22 Raptor</vt:lpstr>
      <vt:lpstr>AC-130H Spectre</vt:lpstr>
      <vt:lpstr>A-10 Thunderbolt II</vt:lpstr>
      <vt:lpstr>B-52 Stratofortress</vt:lpstr>
      <vt:lpstr>B1-B Lancer</vt:lpstr>
      <vt:lpstr>B-2 Spirit</vt:lpstr>
      <vt:lpstr>C-5 Galaxy</vt:lpstr>
      <vt:lpstr>C-17 Globemaster III</vt:lpstr>
      <vt:lpstr>KC-135 Stratotanker</vt:lpstr>
      <vt:lpstr>KC-10 Extender</vt:lpstr>
      <vt:lpstr>Summary</vt:lpstr>
    </vt:vector>
  </TitlesOfParts>
  <Company>U.S. Air Force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marvin.kerr</dc:creator>
  <cp:lastModifiedBy>Christopher R. Chesser</cp:lastModifiedBy>
  <cp:revision>314</cp:revision>
  <dcterms:created xsi:type="dcterms:W3CDTF">2009-08-16T21:00:23Z</dcterms:created>
  <dcterms:modified xsi:type="dcterms:W3CDTF">2014-05-20T17:13:19Z</dcterms:modified>
</cp:coreProperties>
</file>