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6" r:id="rId5"/>
    <p:sldId id="278" r:id="rId6"/>
    <p:sldId id="262" r:id="rId7"/>
    <p:sldId id="263" r:id="rId8"/>
    <p:sldId id="264" r:id="rId9"/>
    <p:sldId id="280" r:id="rId10"/>
    <p:sldId id="281" r:id="rId11"/>
    <p:sldId id="267" r:id="rId12"/>
    <p:sldId id="268" r:id="rId13"/>
    <p:sldId id="269" r:id="rId14"/>
    <p:sldId id="272" r:id="rId15"/>
    <p:sldId id="271" r:id="rId16"/>
    <p:sldId id="282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68"/>
    <a:srgbClr val="E1E1DF"/>
    <a:srgbClr val="006600"/>
    <a:srgbClr val="C8C8C6"/>
    <a:srgbClr val="CC9900"/>
    <a:srgbClr val="032F65"/>
    <a:srgbClr val="8F8F8C"/>
    <a:srgbClr val="032855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75" autoAdjust="0"/>
  </p:normalViewPr>
  <p:slideViewPr>
    <p:cSldViewPr>
      <p:cViewPr>
        <p:scale>
          <a:sx n="84" d="100"/>
          <a:sy n="84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95C5-00E6-4570-B403-3A15AA09B2D5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C744-A385-49B9-9F95-09143659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8C77D-6377-4173-B91C-5AF876E2E31A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728663"/>
            <a:ext cx="7772400" cy="5138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024CE-930F-4743-990B-4078149C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1FA5-4AF2-479C-B54D-27923F9C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 baseline="0">
                <a:solidFill>
                  <a:srgbClr val="032F65"/>
                </a:solidFill>
                <a:latin typeface="Times New Roman"/>
                <a:cs typeface="Times New Roman"/>
              </a:defRPr>
            </a:lvl1pPr>
            <a:lvl2pPr>
              <a:defRPr baseline="0">
                <a:solidFill>
                  <a:srgbClr val="032F65"/>
                </a:solidFill>
                <a:latin typeface="Times New Roman"/>
                <a:cs typeface="Times New Roman"/>
              </a:defRPr>
            </a:lvl2pPr>
            <a:lvl3pPr>
              <a:defRPr baseline="0">
                <a:solidFill>
                  <a:srgbClr val="032F65"/>
                </a:solidFill>
                <a:latin typeface="Times New Roman"/>
                <a:cs typeface="Times New Roman"/>
              </a:defRPr>
            </a:lvl3pPr>
            <a:lvl4pPr>
              <a:defRPr baseline="0">
                <a:solidFill>
                  <a:srgbClr val="032F65"/>
                </a:solidFill>
                <a:latin typeface="Times New Roman"/>
                <a:cs typeface="Times New Roman"/>
              </a:defRPr>
            </a:lvl4pPr>
            <a:lvl5pPr>
              <a:defRPr baseline="0">
                <a:solidFill>
                  <a:srgbClr val="032F65"/>
                </a:solidFill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32F65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368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368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368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368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368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jpeg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10200" y="4743450"/>
            <a:ext cx="2709863" cy="1033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16" tIns="45708" rIns="91416" bIns="45708"/>
          <a:lstStyle/>
          <a:p>
            <a:pPr>
              <a:spcBef>
                <a:spcPct val="20000"/>
              </a:spcBef>
            </a:pPr>
            <a:endParaRPr lang="en-US" sz="2000" b="1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</a:pPr>
            <a:endParaRPr lang="en-US" sz="2000" b="1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</a:pPr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Force Packaging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1752600"/>
            <a:ext cx="1828800" cy="9906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</a:t>
            </a:r>
            <a:r>
              <a:rPr lang="en-US" sz="2400" dirty="0" smtClean="0"/>
              <a:t>ngress Point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43000" y="3200400"/>
            <a:ext cx="1828800" cy="9906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E</a:t>
            </a:r>
            <a:r>
              <a:rPr lang="en-US" sz="2400" dirty="0" smtClean="0"/>
              <a:t>gress Point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1828800" cy="9906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</a:t>
            </a:r>
            <a:r>
              <a:rPr lang="en-US" sz="2400" dirty="0" smtClean="0"/>
              <a:t>plit Point or Scatter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789093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Route a strike package will use to enter enemy territory.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32004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Route a strike package will use to exit enemy territory.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6482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Point at which packaged aircraft will separate after they’ve completed a mission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7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368"/>
                </a:solidFill>
              </a:rPr>
              <a:t>Steps to</a:t>
            </a:r>
            <a:br>
              <a:rPr lang="en-US" dirty="0" smtClean="0">
                <a:solidFill>
                  <a:srgbClr val="002368"/>
                </a:solidFill>
              </a:rPr>
            </a:br>
            <a:r>
              <a:rPr lang="en-US" dirty="0" smtClean="0">
                <a:solidFill>
                  <a:srgbClr val="002368"/>
                </a:solidFill>
              </a:rPr>
              <a:t>Developing Packages</a:t>
            </a:r>
            <a:endParaRPr lang="en-US" dirty="0">
              <a:solidFill>
                <a:srgbClr val="00236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906" y="1676400"/>
            <a:ext cx="3124200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STEP #3:</a:t>
            </a:r>
          </a:p>
          <a:p>
            <a:r>
              <a:rPr lang="en-US" sz="3200" b="1" dirty="0" smtClean="0"/>
              <a:t>Identify Threats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906" y="3170237"/>
            <a:ext cx="8060094" cy="3154363"/>
          </a:xfrm>
        </p:spPr>
        <p:txBody>
          <a:bodyPr/>
          <a:lstStyle/>
          <a:p>
            <a:r>
              <a:rPr lang="en-US" sz="2800" dirty="0">
                <a:solidFill>
                  <a:srgbClr val="002368"/>
                </a:solidFill>
              </a:rPr>
              <a:t>What are the threats?</a:t>
            </a:r>
          </a:p>
          <a:p>
            <a:r>
              <a:rPr lang="en-US" sz="2800" dirty="0">
                <a:solidFill>
                  <a:srgbClr val="002368"/>
                </a:solidFill>
              </a:rPr>
              <a:t>What counter air systems can make up for primary aircraft limitations?</a:t>
            </a:r>
          </a:p>
          <a:p>
            <a:r>
              <a:rPr lang="en-US" sz="2800" dirty="0">
                <a:solidFill>
                  <a:srgbClr val="002368"/>
                </a:solidFill>
              </a:rPr>
              <a:t>Is the threat a target that another package can attack?</a:t>
            </a:r>
          </a:p>
          <a:p>
            <a:r>
              <a:rPr lang="en-US" sz="2800" dirty="0">
                <a:solidFill>
                  <a:srgbClr val="002368"/>
                </a:solidFill>
              </a:rPr>
              <a:t>How will strike planning (time of day, altitude, etc.) neutralize threat </a:t>
            </a:r>
            <a:r>
              <a:rPr lang="en-US" sz="2800" dirty="0" smtClean="0">
                <a:solidFill>
                  <a:srgbClr val="002368"/>
                </a:solidFill>
              </a:rPr>
              <a:t>capability?</a:t>
            </a:r>
            <a:endParaRPr lang="en-US" sz="2800" dirty="0">
              <a:solidFill>
                <a:srgbClr val="00236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3124200"/>
            <a:ext cx="7924800" cy="32766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Aerial Refueling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Navigation and Positioning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Communications Command and Control (C3)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Weather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Intelligence, Surveillance, &amp; Reconnaissance 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(C4ISR</a:t>
            </a:r>
            <a:r>
              <a:rPr lang="en-US" sz="2800" dirty="0">
                <a:solidFill>
                  <a:srgbClr val="002368"/>
                </a:solidFill>
                <a:latin typeface="+mn-lt"/>
              </a:rPr>
              <a:t>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 Combat Search and Rescue (CSAR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906" y="1676400"/>
            <a:ext cx="5621694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STEP #4:</a:t>
            </a:r>
          </a:p>
          <a:p>
            <a:r>
              <a:rPr lang="en-US" sz="3200" b="1" dirty="0" smtClean="0"/>
              <a:t>Coordinate Detached Support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</a:t>
            </a:r>
            <a:br>
              <a:rPr lang="en-US" dirty="0" smtClean="0"/>
            </a:br>
            <a:r>
              <a:rPr lang="en-US" dirty="0" smtClean="0"/>
              <a:t>Developing Packages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676" y="2971801"/>
            <a:ext cx="7708900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Rendezvous, Split, Ingress, Egress 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Points</a:t>
            </a:r>
            <a:r>
              <a:rPr lang="en-US" dirty="0" smtClean="0">
                <a:solidFill>
                  <a:srgbClr val="002368"/>
                </a:solidFill>
                <a:latin typeface="+mn-lt"/>
              </a:rPr>
              <a:t> </a:t>
            </a:r>
            <a:endParaRPr lang="en-US" dirty="0">
              <a:solidFill>
                <a:srgbClr val="002368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Sequencing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SEAD—&gt;Counter Air—&gt;Strike—&gt;BDA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Air Refueling:  Pre-Strike </a:t>
            </a:r>
            <a:r>
              <a:rPr lang="en-US" sz="2400" dirty="0">
                <a:solidFill>
                  <a:srgbClr val="002368"/>
                </a:solidFill>
                <a:latin typeface="+mn-lt"/>
              </a:rPr>
              <a:t>and/or Post-Strike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High </a:t>
            </a:r>
            <a:r>
              <a:rPr lang="en-US" sz="2800" dirty="0">
                <a:solidFill>
                  <a:srgbClr val="002368"/>
                </a:solidFill>
                <a:latin typeface="+mn-lt"/>
              </a:rPr>
              <a:t>Demand/Low Density (HD/LD)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Can support </a:t>
            </a:r>
            <a:r>
              <a:rPr lang="en-US" sz="2400" dirty="0">
                <a:solidFill>
                  <a:srgbClr val="002368"/>
                </a:solidFill>
                <a:latin typeface="+mn-lt"/>
              </a:rPr>
              <a:t>multiple force packages (if properly </a:t>
            </a:r>
            <a:br>
              <a:rPr lang="en-US" sz="2400" dirty="0">
                <a:solidFill>
                  <a:srgbClr val="002368"/>
                </a:solidFill>
                <a:latin typeface="+mn-lt"/>
              </a:rPr>
            </a:br>
            <a:r>
              <a:rPr lang="en-US" sz="2400" dirty="0">
                <a:solidFill>
                  <a:srgbClr val="002368"/>
                </a:solidFill>
                <a:latin typeface="+mn-lt"/>
              </a:rPr>
              <a:t>planned and coordinated</a:t>
            </a: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)</a:t>
            </a:r>
            <a:endParaRPr lang="en-US" sz="2400" dirty="0">
              <a:solidFill>
                <a:srgbClr val="002368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</a:t>
            </a:r>
            <a:br>
              <a:rPr lang="en-US" dirty="0" smtClean="0"/>
            </a:br>
            <a:r>
              <a:rPr lang="en-US" dirty="0" smtClean="0"/>
              <a:t>Developing </a:t>
            </a:r>
            <a:r>
              <a:rPr lang="en-US" dirty="0"/>
              <a:t>P</a:t>
            </a:r>
            <a:r>
              <a:rPr lang="en-US" dirty="0" smtClean="0"/>
              <a:t>ackages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2906" y="1676400"/>
            <a:ext cx="5621694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STEP #4:</a:t>
            </a:r>
          </a:p>
          <a:p>
            <a:r>
              <a:rPr lang="en-US" sz="3200" b="1" dirty="0" smtClean="0"/>
              <a:t>Coordinate Detached Support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00236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144463" y="595313"/>
            <a:ext cx="8388350" cy="6067425"/>
          </a:xfrm>
          <a:custGeom>
            <a:avLst/>
            <a:gdLst/>
            <a:ahLst/>
            <a:cxnLst>
              <a:cxn ang="0">
                <a:pos x="3685" y="0"/>
              </a:cxn>
              <a:cxn ang="0">
                <a:pos x="4391" y="825"/>
              </a:cxn>
              <a:cxn ang="0">
                <a:pos x="5284" y="1610"/>
              </a:cxn>
              <a:cxn ang="0">
                <a:pos x="5284" y="2323"/>
              </a:cxn>
              <a:cxn ang="0">
                <a:pos x="3547" y="3180"/>
              </a:cxn>
              <a:cxn ang="0">
                <a:pos x="3313" y="3049"/>
              </a:cxn>
              <a:cxn ang="0">
                <a:pos x="2840" y="3180"/>
              </a:cxn>
              <a:cxn ang="0">
                <a:pos x="2762" y="3287"/>
              </a:cxn>
              <a:cxn ang="0">
                <a:pos x="2515" y="3213"/>
              </a:cxn>
              <a:cxn ang="0">
                <a:pos x="2368" y="3213"/>
              </a:cxn>
              <a:cxn ang="0">
                <a:pos x="2415" y="3287"/>
              </a:cxn>
              <a:cxn ang="0">
                <a:pos x="2037" y="3174"/>
              </a:cxn>
              <a:cxn ang="0">
                <a:pos x="2115" y="3313"/>
              </a:cxn>
              <a:cxn ang="0">
                <a:pos x="2045" y="3334"/>
              </a:cxn>
              <a:cxn ang="0">
                <a:pos x="1959" y="3185"/>
              </a:cxn>
              <a:cxn ang="0">
                <a:pos x="1807" y="3213"/>
              </a:cxn>
              <a:cxn ang="0">
                <a:pos x="1573" y="3429"/>
              </a:cxn>
              <a:cxn ang="0">
                <a:pos x="1387" y="3396"/>
              </a:cxn>
              <a:cxn ang="0">
                <a:pos x="1321" y="3411"/>
              </a:cxn>
              <a:cxn ang="0">
                <a:pos x="1442" y="3550"/>
              </a:cxn>
              <a:cxn ang="0">
                <a:pos x="1377" y="3587"/>
              </a:cxn>
              <a:cxn ang="0">
                <a:pos x="842" y="3785"/>
              </a:cxn>
              <a:cxn ang="0">
                <a:pos x="156" y="3822"/>
              </a:cxn>
              <a:cxn ang="0">
                <a:pos x="0" y="2459"/>
              </a:cxn>
              <a:cxn ang="0">
                <a:pos x="28" y="183"/>
              </a:cxn>
              <a:cxn ang="0">
                <a:pos x="3685" y="0"/>
              </a:cxn>
            </a:cxnLst>
            <a:rect l="0" t="0" r="r" b="b"/>
            <a:pathLst>
              <a:path w="5284" h="3822">
                <a:moveTo>
                  <a:pt x="3685" y="0"/>
                </a:moveTo>
                <a:lnTo>
                  <a:pt x="4391" y="825"/>
                </a:lnTo>
                <a:lnTo>
                  <a:pt x="5284" y="1610"/>
                </a:lnTo>
                <a:lnTo>
                  <a:pt x="5284" y="2323"/>
                </a:lnTo>
                <a:lnTo>
                  <a:pt x="3547" y="3180"/>
                </a:lnTo>
                <a:lnTo>
                  <a:pt x="3313" y="3049"/>
                </a:lnTo>
                <a:lnTo>
                  <a:pt x="2840" y="3180"/>
                </a:lnTo>
                <a:lnTo>
                  <a:pt x="2762" y="3287"/>
                </a:lnTo>
                <a:lnTo>
                  <a:pt x="2515" y="3213"/>
                </a:lnTo>
                <a:lnTo>
                  <a:pt x="2368" y="3213"/>
                </a:lnTo>
                <a:lnTo>
                  <a:pt x="2415" y="3287"/>
                </a:lnTo>
                <a:lnTo>
                  <a:pt x="2037" y="3174"/>
                </a:lnTo>
                <a:lnTo>
                  <a:pt x="2115" y="3313"/>
                </a:lnTo>
                <a:lnTo>
                  <a:pt x="2045" y="3334"/>
                </a:lnTo>
                <a:lnTo>
                  <a:pt x="1959" y="3185"/>
                </a:lnTo>
                <a:lnTo>
                  <a:pt x="1807" y="3213"/>
                </a:lnTo>
                <a:lnTo>
                  <a:pt x="1573" y="3429"/>
                </a:lnTo>
                <a:lnTo>
                  <a:pt x="1387" y="3396"/>
                </a:lnTo>
                <a:lnTo>
                  <a:pt x="1321" y="3411"/>
                </a:lnTo>
                <a:lnTo>
                  <a:pt x="1442" y="3550"/>
                </a:lnTo>
                <a:lnTo>
                  <a:pt x="1377" y="3587"/>
                </a:lnTo>
                <a:lnTo>
                  <a:pt x="842" y="3785"/>
                </a:lnTo>
                <a:lnTo>
                  <a:pt x="156" y="3822"/>
                </a:lnTo>
                <a:lnTo>
                  <a:pt x="0" y="2459"/>
                </a:lnTo>
                <a:lnTo>
                  <a:pt x="28" y="183"/>
                </a:lnTo>
                <a:lnTo>
                  <a:pt x="3685" y="0"/>
                </a:lnTo>
                <a:close/>
              </a:path>
            </a:pathLst>
          </a:custGeom>
          <a:solidFill>
            <a:srgbClr val="CCFF99"/>
          </a:solidFill>
          <a:ln w="762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086600" y="3505200"/>
            <a:ext cx="814388" cy="558800"/>
            <a:chOff x="4219" y="1510"/>
            <a:chExt cx="513" cy="352"/>
          </a:xfrm>
        </p:grpSpPr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4219" y="1510"/>
              <a:ext cx="502" cy="334"/>
            </a:xfrm>
            <a:custGeom>
              <a:avLst/>
              <a:gdLst/>
              <a:ahLst/>
              <a:cxnLst>
                <a:cxn ang="0">
                  <a:pos x="356" y="82"/>
                </a:cxn>
                <a:cxn ang="0">
                  <a:pos x="373" y="12"/>
                </a:cxn>
                <a:cxn ang="0">
                  <a:pos x="392" y="0"/>
                </a:cxn>
                <a:cxn ang="0">
                  <a:pos x="377" y="70"/>
                </a:cxn>
                <a:cxn ang="0">
                  <a:pos x="455" y="43"/>
                </a:cxn>
                <a:cxn ang="0">
                  <a:pos x="501" y="58"/>
                </a:cxn>
                <a:cxn ang="0">
                  <a:pos x="373" y="107"/>
                </a:cxn>
                <a:cxn ang="0">
                  <a:pos x="349" y="232"/>
                </a:cxn>
                <a:cxn ang="0">
                  <a:pos x="494" y="275"/>
                </a:cxn>
                <a:cxn ang="0">
                  <a:pos x="425" y="296"/>
                </a:cxn>
                <a:cxn ang="0">
                  <a:pos x="340" y="269"/>
                </a:cxn>
                <a:cxn ang="0">
                  <a:pos x="332" y="315"/>
                </a:cxn>
                <a:cxn ang="0">
                  <a:pos x="290" y="333"/>
                </a:cxn>
                <a:cxn ang="0">
                  <a:pos x="308" y="257"/>
                </a:cxn>
                <a:cxn ang="0">
                  <a:pos x="126" y="195"/>
                </a:cxn>
                <a:cxn ang="0">
                  <a:pos x="17" y="226"/>
                </a:cxn>
                <a:cxn ang="0">
                  <a:pos x="0" y="211"/>
                </a:cxn>
                <a:cxn ang="0">
                  <a:pos x="356" y="82"/>
                </a:cxn>
              </a:cxnLst>
              <a:rect l="0" t="0" r="r" b="b"/>
              <a:pathLst>
                <a:path w="502" h="334">
                  <a:moveTo>
                    <a:pt x="356" y="82"/>
                  </a:moveTo>
                  <a:lnTo>
                    <a:pt x="373" y="12"/>
                  </a:lnTo>
                  <a:lnTo>
                    <a:pt x="392" y="0"/>
                  </a:lnTo>
                  <a:lnTo>
                    <a:pt x="377" y="70"/>
                  </a:lnTo>
                  <a:lnTo>
                    <a:pt x="455" y="43"/>
                  </a:lnTo>
                  <a:lnTo>
                    <a:pt x="501" y="58"/>
                  </a:lnTo>
                  <a:lnTo>
                    <a:pt x="373" y="107"/>
                  </a:lnTo>
                  <a:lnTo>
                    <a:pt x="349" y="232"/>
                  </a:lnTo>
                  <a:lnTo>
                    <a:pt x="494" y="275"/>
                  </a:lnTo>
                  <a:lnTo>
                    <a:pt x="425" y="296"/>
                  </a:lnTo>
                  <a:lnTo>
                    <a:pt x="340" y="269"/>
                  </a:lnTo>
                  <a:lnTo>
                    <a:pt x="332" y="315"/>
                  </a:lnTo>
                  <a:lnTo>
                    <a:pt x="290" y="333"/>
                  </a:lnTo>
                  <a:lnTo>
                    <a:pt x="308" y="257"/>
                  </a:lnTo>
                  <a:lnTo>
                    <a:pt x="126" y="195"/>
                  </a:lnTo>
                  <a:lnTo>
                    <a:pt x="17" y="226"/>
                  </a:lnTo>
                  <a:lnTo>
                    <a:pt x="0" y="211"/>
                  </a:lnTo>
                  <a:lnTo>
                    <a:pt x="356" y="82"/>
                  </a:lnTo>
                </a:path>
              </a:pathLst>
            </a:custGeom>
            <a:solidFill>
              <a:srgbClr val="DDDDDD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4219" y="1510"/>
              <a:ext cx="513" cy="352"/>
            </a:xfrm>
            <a:custGeom>
              <a:avLst/>
              <a:gdLst/>
              <a:ahLst/>
              <a:cxnLst>
                <a:cxn ang="0">
                  <a:pos x="364" y="85"/>
                </a:cxn>
                <a:cxn ang="0">
                  <a:pos x="380" y="12"/>
                </a:cxn>
                <a:cxn ang="0">
                  <a:pos x="401" y="0"/>
                </a:cxn>
                <a:cxn ang="0">
                  <a:pos x="386" y="73"/>
                </a:cxn>
                <a:cxn ang="0">
                  <a:pos x="464" y="46"/>
                </a:cxn>
                <a:cxn ang="0">
                  <a:pos x="512" y="61"/>
                </a:cxn>
                <a:cxn ang="0">
                  <a:pos x="380" y="113"/>
                </a:cxn>
                <a:cxn ang="0">
                  <a:pos x="356" y="244"/>
                </a:cxn>
                <a:cxn ang="0">
                  <a:pos x="505" y="290"/>
                </a:cxn>
                <a:cxn ang="0">
                  <a:pos x="434" y="311"/>
                </a:cxn>
                <a:cxn ang="0">
                  <a:pos x="347" y="284"/>
                </a:cxn>
                <a:cxn ang="0">
                  <a:pos x="340" y="333"/>
                </a:cxn>
                <a:cxn ang="0">
                  <a:pos x="295" y="351"/>
                </a:cxn>
                <a:cxn ang="0">
                  <a:pos x="315" y="272"/>
                </a:cxn>
                <a:cxn ang="0">
                  <a:pos x="130" y="204"/>
                </a:cxn>
                <a:cxn ang="0">
                  <a:pos x="17" y="238"/>
                </a:cxn>
                <a:cxn ang="0">
                  <a:pos x="0" y="223"/>
                </a:cxn>
                <a:cxn ang="0">
                  <a:pos x="364" y="85"/>
                </a:cxn>
              </a:cxnLst>
              <a:rect l="0" t="0" r="r" b="b"/>
              <a:pathLst>
                <a:path w="513" h="352">
                  <a:moveTo>
                    <a:pt x="364" y="85"/>
                  </a:moveTo>
                  <a:lnTo>
                    <a:pt x="380" y="12"/>
                  </a:lnTo>
                  <a:lnTo>
                    <a:pt x="401" y="0"/>
                  </a:lnTo>
                  <a:lnTo>
                    <a:pt x="386" y="73"/>
                  </a:lnTo>
                  <a:lnTo>
                    <a:pt x="464" y="46"/>
                  </a:lnTo>
                  <a:lnTo>
                    <a:pt x="512" y="61"/>
                  </a:lnTo>
                  <a:lnTo>
                    <a:pt x="380" y="113"/>
                  </a:lnTo>
                  <a:lnTo>
                    <a:pt x="356" y="244"/>
                  </a:lnTo>
                  <a:lnTo>
                    <a:pt x="505" y="290"/>
                  </a:lnTo>
                  <a:lnTo>
                    <a:pt x="434" y="311"/>
                  </a:lnTo>
                  <a:lnTo>
                    <a:pt x="347" y="284"/>
                  </a:lnTo>
                  <a:lnTo>
                    <a:pt x="340" y="333"/>
                  </a:lnTo>
                  <a:lnTo>
                    <a:pt x="295" y="351"/>
                  </a:lnTo>
                  <a:lnTo>
                    <a:pt x="315" y="272"/>
                  </a:lnTo>
                  <a:lnTo>
                    <a:pt x="130" y="204"/>
                  </a:lnTo>
                  <a:lnTo>
                    <a:pt x="17" y="238"/>
                  </a:lnTo>
                  <a:lnTo>
                    <a:pt x="0" y="223"/>
                  </a:lnTo>
                  <a:lnTo>
                    <a:pt x="364" y="85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4393" y="1632"/>
              <a:ext cx="168" cy="96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143" y="95"/>
                </a:cxn>
                <a:cxn ang="0">
                  <a:pos x="0" y="55"/>
                </a:cxn>
                <a:cxn ang="0">
                  <a:pos x="167" y="0"/>
                </a:cxn>
              </a:cxnLst>
              <a:rect l="0" t="0" r="r" b="b"/>
              <a:pathLst>
                <a:path w="168" h="96">
                  <a:moveTo>
                    <a:pt x="167" y="0"/>
                  </a:moveTo>
                  <a:lnTo>
                    <a:pt x="143" y="95"/>
                  </a:lnTo>
                  <a:lnTo>
                    <a:pt x="0" y="55"/>
                  </a:lnTo>
                  <a:lnTo>
                    <a:pt x="167" y="0"/>
                  </a:lnTo>
                </a:path>
              </a:pathLst>
            </a:custGeom>
            <a:solidFill>
              <a:srgbClr val="CCCC9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4393" y="1632"/>
              <a:ext cx="179" cy="114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52" y="113"/>
                </a:cxn>
                <a:cxn ang="0">
                  <a:pos x="0" y="67"/>
                </a:cxn>
                <a:cxn ang="0">
                  <a:pos x="178" y="0"/>
                </a:cxn>
              </a:cxnLst>
              <a:rect l="0" t="0" r="r" b="b"/>
              <a:pathLst>
                <a:path w="179" h="114">
                  <a:moveTo>
                    <a:pt x="178" y="0"/>
                  </a:moveTo>
                  <a:lnTo>
                    <a:pt x="152" y="113"/>
                  </a:lnTo>
                  <a:lnTo>
                    <a:pt x="0" y="67"/>
                  </a:lnTo>
                  <a:lnTo>
                    <a:pt x="178" y="0"/>
                  </a:lnTo>
                </a:path>
              </a:pathLst>
            </a:custGeom>
            <a:solidFill>
              <a:srgbClr val="CCCC99"/>
            </a:solidFill>
            <a:ln w="12700" cap="rnd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34200" y="3200400"/>
            <a:ext cx="271463" cy="561975"/>
            <a:chOff x="4176" y="1377"/>
            <a:chExt cx="171" cy="354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229" y="1443"/>
              <a:ext cx="69" cy="288"/>
              <a:chOff x="4229" y="1443"/>
              <a:chExt cx="69" cy="288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9" y="1443"/>
                <a:ext cx="61" cy="282"/>
                <a:chOff x="4229" y="1443"/>
                <a:chExt cx="61" cy="282"/>
              </a:xfrm>
            </p:grpSpPr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>
                  <a:off x="4229" y="1449"/>
                  <a:ext cx="40" cy="276"/>
                  <a:chOff x="4229" y="1449"/>
                  <a:chExt cx="40" cy="276"/>
                </a:xfrm>
              </p:grpSpPr>
              <p:sp>
                <p:nvSpPr>
                  <p:cNvPr id="16396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29" y="1449"/>
                    <a:ext cx="38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397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50" y="1509"/>
                    <a:ext cx="1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398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45" y="1582"/>
                    <a:ext cx="2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399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36" y="1654"/>
                    <a:ext cx="3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4267" y="1443"/>
                  <a:ext cx="23" cy="277"/>
                  <a:chOff x="4267" y="1443"/>
                  <a:chExt cx="23" cy="277"/>
                </a:xfrm>
              </p:grpSpPr>
              <p:sp>
                <p:nvSpPr>
                  <p:cNvPr id="1640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269" y="1443"/>
                    <a:ext cx="21" cy="27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267" y="1509"/>
                    <a:ext cx="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269" y="1582"/>
                    <a:ext cx="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269" y="1654"/>
                    <a:ext cx="1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6405" name="Freeform 21"/>
              <p:cNvSpPr>
                <a:spLocks/>
              </p:cNvSpPr>
              <p:nvPr/>
            </p:nvSpPr>
            <p:spPr bwMode="auto">
              <a:xfrm>
                <a:off x="4232" y="1509"/>
                <a:ext cx="56" cy="222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7" y="73"/>
                  </a:cxn>
                  <a:cxn ang="0">
                    <a:pos x="55" y="148"/>
                  </a:cxn>
                  <a:cxn ang="0">
                    <a:pos x="0" y="221"/>
                  </a:cxn>
                </a:cxnLst>
                <a:rect l="0" t="0" r="r" b="b"/>
                <a:pathLst>
                  <a:path w="56" h="222">
                    <a:moveTo>
                      <a:pt x="40" y="0"/>
                    </a:moveTo>
                    <a:lnTo>
                      <a:pt x="17" y="73"/>
                    </a:lnTo>
                    <a:lnTo>
                      <a:pt x="55" y="148"/>
                    </a:lnTo>
                    <a:lnTo>
                      <a:pt x="0" y="2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4240" y="1509"/>
                <a:ext cx="58" cy="222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1" y="73"/>
                  </a:cxn>
                  <a:cxn ang="0">
                    <a:pos x="0" y="148"/>
                  </a:cxn>
                  <a:cxn ang="0">
                    <a:pos x="57" y="221"/>
                  </a:cxn>
                </a:cxnLst>
                <a:rect l="0" t="0" r="r" b="b"/>
                <a:pathLst>
                  <a:path w="58" h="222">
                    <a:moveTo>
                      <a:pt x="15" y="0"/>
                    </a:moveTo>
                    <a:lnTo>
                      <a:pt x="41" y="73"/>
                    </a:lnTo>
                    <a:lnTo>
                      <a:pt x="0" y="148"/>
                    </a:lnTo>
                    <a:lnTo>
                      <a:pt x="57" y="2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4176" y="1377"/>
              <a:ext cx="171" cy="119"/>
              <a:chOff x="4176" y="1377"/>
              <a:chExt cx="171" cy="119"/>
            </a:xfrm>
          </p:grpSpPr>
          <p:sp>
            <p:nvSpPr>
              <p:cNvPr id="16408" name="Oval 24"/>
              <p:cNvSpPr>
                <a:spLocks noChangeArrowheads="1"/>
              </p:cNvSpPr>
              <p:nvPr/>
            </p:nvSpPr>
            <p:spPr bwMode="auto">
              <a:xfrm>
                <a:off x="4176" y="1377"/>
                <a:ext cx="171" cy="119"/>
              </a:xfrm>
              <a:prstGeom prst="ellipse">
                <a:avLst/>
              </a:prstGeom>
              <a:noFill/>
              <a:ln w="12700">
                <a:solidFill>
                  <a:srgbClr val="555555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Oval 25"/>
              <p:cNvSpPr>
                <a:spLocks noChangeArrowheads="1"/>
              </p:cNvSpPr>
              <p:nvPr/>
            </p:nvSpPr>
            <p:spPr bwMode="auto">
              <a:xfrm>
                <a:off x="4196" y="1390"/>
                <a:ext cx="129" cy="91"/>
              </a:xfrm>
              <a:prstGeom prst="ellipse">
                <a:avLst/>
              </a:prstGeom>
              <a:noFill/>
              <a:ln w="12700">
                <a:solidFill>
                  <a:srgbClr val="555555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Oval 26"/>
              <p:cNvSpPr>
                <a:spLocks noChangeArrowheads="1"/>
              </p:cNvSpPr>
              <p:nvPr/>
            </p:nvSpPr>
            <p:spPr bwMode="auto">
              <a:xfrm>
                <a:off x="4218" y="1409"/>
                <a:ext cx="85" cy="55"/>
              </a:xfrm>
              <a:prstGeom prst="ellipse">
                <a:avLst/>
              </a:prstGeom>
              <a:noFill/>
              <a:ln w="12700">
                <a:solidFill>
                  <a:srgbClr val="555555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Oval 27"/>
              <p:cNvSpPr>
                <a:spLocks noChangeArrowheads="1"/>
              </p:cNvSpPr>
              <p:nvPr/>
            </p:nvSpPr>
            <p:spPr bwMode="auto">
              <a:xfrm>
                <a:off x="4241" y="1423"/>
                <a:ext cx="42" cy="27"/>
              </a:xfrm>
              <a:prstGeom prst="ellipse">
                <a:avLst/>
              </a:prstGeom>
              <a:noFill/>
              <a:ln w="12700">
                <a:solidFill>
                  <a:srgbClr val="555555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6781800" y="3962400"/>
            <a:ext cx="476250" cy="282575"/>
            <a:chOff x="5032" y="2394"/>
            <a:chExt cx="300" cy="178"/>
          </a:xfrm>
        </p:grpSpPr>
        <p:sp>
          <p:nvSpPr>
            <p:cNvPr id="16413" name="Freeform 29"/>
            <p:cNvSpPr>
              <a:spLocks/>
            </p:cNvSpPr>
            <p:nvPr/>
          </p:nvSpPr>
          <p:spPr bwMode="auto">
            <a:xfrm>
              <a:off x="5048" y="2532"/>
              <a:ext cx="224" cy="31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30" y="25"/>
                </a:cxn>
                <a:cxn ang="0">
                  <a:pos x="24" y="21"/>
                </a:cxn>
                <a:cxn ang="0">
                  <a:pos x="0" y="0"/>
                </a:cxn>
                <a:cxn ang="0">
                  <a:pos x="223" y="2"/>
                </a:cxn>
                <a:cxn ang="0">
                  <a:pos x="214" y="21"/>
                </a:cxn>
                <a:cxn ang="0">
                  <a:pos x="196" y="30"/>
                </a:cxn>
                <a:cxn ang="0">
                  <a:pos x="40" y="28"/>
                </a:cxn>
              </a:cxnLst>
              <a:rect l="0" t="0" r="r" b="b"/>
              <a:pathLst>
                <a:path w="224" h="31">
                  <a:moveTo>
                    <a:pt x="40" y="28"/>
                  </a:moveTo>
                  <a:lnTo>
                    <a:pt x="30" y="25"/>
                  </a:lnTo>
                  <a:lnTo>
                    <a:pt x="24" y="21"/>
                  </a:lnTo>
                  <a:lnTo>
                    <a:pt x="0" y="0"/>
                  </a:lnTo>
                  <a:lnTo>
                    <a:pt x="223" y="2"/>
                  </a:lnTo>
                  <a:lnTo>
                    <a:pt x="214" y="21"/>
                  </a:lnTo>
                  <a:lnTo>
                    <a:pt x="196" y="30"/>
                  </a:lnTo>
                  <a:lnTo>
                    <a:pt x="40" y="2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auto">
            <a:xfrm>
              <a:off x="5051" y="2535"/>
              <a:ext cx="231" cy="37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31" y="32"/>
                </a:cxn>
                <a:cxn ang="0">
                  <a:pos x="25" y="27"/>
                </a:cxn>
                <a:cxn ang="0">
                  <a:pos x="0" y="0"/>
                </a:cxn>
                <a:cxn ang="0">
                  <a:pos x="230" y="2"/>
                </a:cxn>
                <a:cxn ang="0">
                  <a:pos x="221" y="26"/>
                </a:cxn>
                <a:cxn ang="0">
                  <a:pos x="202" y="36"/>
                </a:cxn>
                <a:cxn ang="0">
                  <a:pos x="40" y="34"/>
                </a:cxn>
              </a:cxnLst>
              <a:rect l="0" t="0" r="r" b="b"/>
              <a:pathLst>
                <a:path w="231" h="37">
                  <a:moveTo>
                    <a:pt x="40" y="34"/>
                  </a:moveTo>
                  <a:lnTo>
                    <a:pt x="31" y="32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230" y="2"/>
                  </a:lnTo>
                  <a:lnTo>
                    <a:pt x="221" y="26"/>
                  </a:lnTo>
                  <a:lnTo>
                    <a:pt x="202" y="36"/>
                  </a:lnTo>
                  <a:lnTo>
                    <a:pt x="40" y="3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Oval 31"/>
            <p:cNvSpPr>
              <a:spLocks noChangeArrowheads="1"/>
            </p:cNvSpPr>
            <p:nvPr/>
          </p:nvSpPr>
          <p:spPr bwMode="auto">
            <a:xfrm>
              <a:off x="5100" y="2548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Oval 32"/>
            <p:cNvSpPr>
              <a:spLocks noChangeArrowheads="1"/>
            </p:cNvSpPr>
            <p:nvPr/>
          </p:nvSpPr>
          <p:spPr bwMode="auto">
            <a:xfrm>
              <a:off x="5134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Oval 33"/>
            <p:cNvSpPr>
              <a:spLocks noChangeArrowheads="1"/>
            </p:cNvSpPr>
            <p:nvPr/>
          </p:nvSpPr>
          <p:spPr bwMode="auto">
            <a:xfrm>
              <a:off x="5166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Oval 34"/>
            <p:cNvSpPr>
              <a:spLocks noChangeArrowheads="1"/>
            </p:cNvSpPr>
            <p:nvPr/>
          </p:nvSpPr>
          <p:spPr bwMode="auto">
            <a:xfrm>
              <a:off x="5198" y="2549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Oval 35"/>
            <p:cNvSpPr>
              <a:spLocks noChangeArrowheads="1"/>
            </p:cNvSpPr>
            <p:nvPr/>
          </p:nvSpPr>
          <p:spPr bwMode="auto">
            <a:xfrm>
              <a:off x="5230" y="2549"/>
              <a:ext cx="9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Oval 36"/>
            <p:cNvSpPr>
              <a:spLocks noChangeArrowheads="1"/>
            </p:cNvSpPr>
            <p:nvPr/>
          </p:nvSpPr>
          <p:spPr bwMode="auto">
            <a:xfrm>
              <a:off x="5256" y="2554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Oval 37"/>
            <p:cNvSpPr>
              <a:spLocks noChangeArrowheads="1"/>
            </p:cNvSpPr>
            <p:nvPr/>
          </p:nvSpPr>
          <p:spPr bwMode="auto">
            <a:xfrm>
              <a:off x="5083" y="2547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Oval 38"/>
            <p:cNvSpPr>
              <a:spLocks noChangeArrowheads="1"/>
            </p:cNvSpPr>
            <p:nvPr/>
          </p:nvSpPr>
          <p:spPr bwMode="auto">
            <a:xfrm>
              <a:off x="5064" y="2538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Oval 39"/>
            <p:cNvSpPr>
              <a:spLocks noChangeArrowheads="1"/>
            </p:cNvSpPr>
            <p:nvPr/>
          </p:nvSpPr>
          <p:spPr bwMode="auto">
            <a:xfrm>
              <a:off x="5267" y="2537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Freeform 40"/>
            <p:cNvSpPr>
              <a:spLocks/>
            </p:cNvSpPr>
            <p:nvPr/>
          </p:nvSpPr>
          <p:spPr bwMode="auto">
            <a:xfrm>
              <a:off x="5032" y="2498"/>
              <a:ext cx="249" cy="2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0" y="23"/>
                </a:cxn>
                <a:cxn ang="0">
                  <a:pos x="5" y="2"/>
                </a:cxn>
                <a:cxn ang="0">
                  <a:pos x="29" y="0"/>
                </a:cxn>
                <a:cxn ang="0">
                  <a:pos x="72" y="0"/>
                </a:cxn>
                <a:cxn ang="0">
                  <a:pos x="248" y="2"/>
                </a:cxn>
                <a:cxn ang="0">
                  <a:pos x="248" y="23"/>
                </a:cxn>
                <a:cxn ang="0">
                  <a:pos x="16" y="26"/>
                </a:cxn>
              </a:cxnLst>
              <a:rect l="0" t="0" r="r" b="b"/>
              <a:pathLst>
                <a:path w="249" h="27">
                  <a:moveTo>
                    <a:pt x="16" y="26"/>
                  </a:moveTo>
                  <a:lnTo>
                    <a:pt x="0" y="23"/>
                  </a:lnTo>
                  <a:lnTo>
                    <a:pt x="5" y="2"/>
                  </a:lnTo>
                  <a:lnTo>
                    <a:pt x="29" y="0"/>
                  </a:lnTo>
                  <a:lnTo>
                    <a:pt x="72" y="0"/>
                  </a:lnTo>
                  <a:lnTo>
                    <a:pt x="248" y="2"/>
                  </a:lnTo>
                  <a:lnTo>
                    <a:pt x="248" y="23"/>
                  </a:lnTo>
                  <a:lnTo>
                    <a:pt x="16" y="2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41"/>
            <p:cNvSpPr>
              <a:spLocks/>
            </p:cNvSpPr>
            <p:nvPr/>
          </p:nvSpPr>
          <p:spPr bwMode="auto">
            <a:xfrm>
              <a:off x="5032" y="2498"/>
              <a:ext cx="256" cy="35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0" y="30"/>
                </a:cxn>
                <a:cxn ang="0">
                  <a:pos x="5" y="4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255" y="2"/>
                </a:cxn>
                <a:cxn ang="0">
                  <a:pos x="255" y="30"/>
                </a:cxn>
                <a:cxn ang="0">
                  <a:pos x="16" y="34"/>
                </a:cxn>
              </a:cxnLst>
              <a:rect l="0" t="0" r="r" b="b"/>
              <a:pathLst>
                <a:path w="256" h="35">
                  <a:moveTo>
                    <a:pt x="16" y="34"/>
                  </a:moveTo>
                  <a:lnTo>
                    <a:pt x="0" y="30"/>
                  </a:lnTo>
                  <a:lnTo>
                    <a:pt x="5" y="4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255" y="2"/>
                  </a:lnTo>
                  <a:lnTo>
                    <a:pt x="255" y="30"/>
                  </a:lnTo>
                  <a:lnTo>
                    <a:pt x="16" y="34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42"/>
            <p:cNvSpPr>
              <a:spLocks/>
            </p:cNvSpPr>
            <p:nvPr/>
          </p:nvSpPr>
          <p:spPr bwMode="auto">
            <a:xfrm>
              <a:off x="5043" y="2517"/>
              <a:ext cx="240" cy="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1"/>
                </a:cxn>
                <a:cxn ang="0">
                  <a:pos x="239" y="24"/>
                </a:cxn>
                <a:cxn ang="0">
                  <a:pos x="221" y="2"/>
                </a:cxn>
                <a:cxn ang="0">
                  <a:pos x="35" y="0"/>
                </a:cxn>
              </a:cxnLst>
              <a:rect l="0" t="0" r="r" b="b"/>
              <a:pathLst>
                <a:path w="240" h="25">
                  <a:moveTo>
                    <a:pt x="35" y="0"/>
                  </a:moveTo>
                  <a:lnTo>
                    <a:pt x="0" y="21"/>
                  </a:lnTo>
                  <a:lnTo>
                    <a:pt x="239" y="24"/>
                  </a:lnTo>
                  <a:lnTo>
                    <a:pt x="221" y="2"/>
                  </a:lnTo>
                  <a:lnTo>
                    <a:pt x="35" y="0"/>
                  </a:lnTo>
                </a:path>
              </a:pathLst>
            </a:custGeom>
            <a:solidFill>
              <a:srgbClr val="99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43"/>
            <p:cNvSpPr>
              <a:spLocks/>
            </p:cNvSpPr>
            <p:nvPr/>
          </p:nvSpPr>
          <p:spPr bwMode="auto">
            <a:xfrm>
              <a:off x="5043" y="2517"/>
              <a:ext cx="248" cy="2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1"/>
                </a:cxn>
                <a:cxn ang="0">
                  <a:pos x="247" y="24"/>
                </a:cxn>
                <a:cxn ang="0">
                  <a:pos x="229" y="2"/>
                </a:cxn>
                <a:cxn ang="0">
                  <a:pos x="36" y="0"/>
                </a:cxn>
              </a:cxnLst>
              <a:rect l="0" t="0" r="r" b="b"/>
              <a:pathLst>
                <a:path w="248" h="25">
                  <a:moveTo>
                    <a:pt x="36" y="0"/>
                  </a:moveTo>
                  <a:lnTo>
                    <a:pt x="0" y="21"/>
                  </a:lnTo>
                  <a:lnTo>
                    <a:pt x="247" y="24"/>
                  </a:lnTo>
                  <a:lnTo>
                    <a:pt x="229" y="2"/>
                  </a:lnTo>
                  <a:lnTo>
                    <a:pt x="36" y="0"/>
                  </a:lnTo>
                </a:path>
              </a:pathLst>
            </a:custGeom>
            <a:solidFill>
              <a:srgbClr val="99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44"/>
            <p:cNvSpPr>
              <a:spLocks/>
            </p:cNvSpPr>
            <p:nvPr/>
          </p:nvSpPr>
          <p:spPr bwMode="auto">
            <a:xfrm>
              <a:off x="5044" y="2436"/>
              <a:ext cx="281" cy="53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0" y="29"/>
                </a:cxn>
                <a:cxn ang="0">
                  <a:pos x="19" y="5"/>
                </a:cxn>
                <a:cxn ang="0">
                  <a:pos x="58" y="0"/>
                </a:cxn>
                <a:cxn ang="0">
                  <a:pos x="65" y="35"/>
                </a:cxn>
                <a:cxn ang="0">
                  <a:pos x="278" y="37"/>
                </a:cxn>
                <a:cxn ang="0">
                  <a:pos x="280" y="52"/>
                </a:cxn>
                <a:cxn ang="0">
                  <a:pos x="26" y="49"/>
                </a:cxn>
              </a:cxnLst>
              <a:rect l="0" t="0" r="r" b="b"/>
              <a:pathLst>
                <a:path w="281" h="53">
                  <a:moveTo>
                    <a:pt x="26" y="49"/>
                  </a:moveTo>
                  <a:lnTo>
                    <a:pt x="0" y="29"/>
                  </a:lnTo>
                  <a:lnTo>
                    <a:pt x="19" y="5"/>
                  </a:lnTo>
                  <a:lnTo>
                    <a:pt x="58" y="0"/>
                  </a:lnTo>
                  <a:lnTo>
                    <a:pt x="65" y="35"/>
                  </a:lnTo>
                  <a:lnTo>
                    <a:pt x="278" y="37"/>
                  </a:lnTo>
                  <a:lnTo>
                    <a:pt x="280" y="52"/>
                  </a:lnTo>
                  <a:lnTo>
                    <a:pt x="26" y="49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45"/>
            <p:cNvSpPr>
              <a:spLocks/>
            </p:cNvSpPr>
            <p:nvPr/>
          </p:nvSpPr>
          <p:spPr bwMode="auto">
            <a:xfrm>
              <a:off x="5044" y="2436"/>
              <a:ext cx="288" cy="61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0" y="33"/>
                </a:cxn>
                <a:cxn ang="0">
                  <a:pos x="19" y="6"/>
                </a:cxn>
                <a:cxn ang="0">
                  <a:pos x="59" y="0"/>
                </a:cxn>
                <a:cxn ang="0">
                  <a:pos x="66" y="40"/>
                </a:cxn>
                <a:cxn ang="0">
                  <a:pos x="285" y="43"/>
                </a:cxn>
                <a:cxn ang="0">
                  <a:pos x="287" y="60"/>
                </a:cxn>
                <a:cxn ang="0">
                  <a:pos x="27" y="57"/>
                </a:cxn>
              </a:cxnLst>
              <a:rect l="0" t="0" r="r" b="b"/>
              <a:pathLst>
                <a:path w="288" h="61">
                  <a:moveTo>
                    <a:pt x="27" y="57"/>
                  </a:moveTo>
                  <a:lnTo>
                    <a:pt x="0" y="33"/>
                  </a:lnTo>
                  <a:lnTo>
                    <a:pt x="19" y="6"/>
                  </a:lnTo>
                  <a:lnTo>
                    <a:pt x="59" y="0"/>
                  </a:lnTo>
                  <a:lnTo>
                    <a:pt x="66" y="40"/>
                  </a:lnTo>
                  <a:lnTo>
                    <a:pt x="285" y="43"/>
                  </a:lnTo>
                  <a:lnTo>
                    <a:pt x="287" y="60"/>
                  </a:lnTo>
                  <a:lnTo>
                    <a:pt x="27" y="57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46"/>
            <p:cNvSpPr>
              <a:spLocks/>
            </p:cNvSpPr>
            <p:nvPr/>
          </p:nvSpPr>
          <p:spPr bwMode="auto">
            <a:xfrm>
              <a:off x="5149" y="2445"/>
              <a:ext cx="30" cy="23"/>
            </a:xfrm>
            <a:custGeom>
              <a:avLst/>
              <a:gdLst/>
              <a:ahLst/>
              <a:cxnLst>
                <a:cxn ang="0">
                  <a:pos x="14" y="22"/>
                </a:cxn>
                <a:cxn ang="0">
                  <a:pos x="14" y="14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22"/>
                </a:cxn>
                <a:cxn ang="0">
                  <a:pos x="14" y="22"/>
                </a:cxn>
              </a:cxnLst>
              <a:rect l="0" t="0" r="r" b="b"/>
              <a:pathLst>
                <a:path w="30" h="23">
                  <a:moveTo>
                    <a:pt x="14" y="22"/>
                  </a:moveTo>
                  <a:lnTo>
                    <a:pt x="14" y="1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22"/>
                  </a:lnTo>
                  <a:lnTo>
                    <a:pt x="14" y="2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Freeform 47"/>
            <p:cNvSpPr>
              <a:spLocks/>
            </p:cNvSpPr>
            <p:nvPr/>
          </p:nvSpPr>
          <p:spPr bwMode="auto">
            <a:xfrm>
              <a:off x="5151" y="2448"/>
              <a:ext cx="38" cy="30"/>
            </a:xfrm>
            <a:custGeom>
              <a:avLst/>
              <a:gdLst/>
              <a:ahLst/>
              <a:cxnLst>
                <a:cxn ang="0">
                  <a:pos x="18" y="29"/>
                </a:cxn>
                <a:cxn ang="0">
                  <a:pos x="18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29"/>
                </a:cxn>
                <a:cxn ang="0">
                  <a:pos x="18" y="29"/>
                </a:cxn>
              </a:cxnLst>
              <a:rect l="0" t="0" r="r" b="b"/>
              <a:pathLst>
                <a:path w="38" h="30">
                  <a:moveTo>
                    <a:pt x="18" y="29"/>
                  </a:moveTo>
                  <a:lnTo>
                    <a:pt x="18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29"/>
                  </a:lnTo>
                  <a:lnTo>
                    <a:pt x="18" y="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5083" y="2403"/>
              <a:ext cx="229" cy="61"/>
              <a:chOff x="5083" y="2403"/>
              <a:chExt cx="229" cy="61"/>
            </a:xfrm>
          </p:grpSpPr>
          <p:sp>
            <p:nvSpPr>
              <p:cNvPr id="16433" name="Freeform 49"/>
              <p:cNvSpPr>
                <a:spLocks/>
              </p:cNvSpPr>
              <p:nvPr/>
            </p:nvSpPr>
            <p:spPr bwMode="auto">
              <a:xfrm>
                <a:off x="5083" y="2403"/>
                <a:ext cx="81" cy="23"/>
              </a:xfrm>
              <a:custGeom>
                <a:avLst/>
                <a:gdLst/>
                <a:ahLst/>
                <a:cxnLst>
                  <a:cxn ang="0">
                    <a:pos x="80" y="18"/>
                  </a:cxn>
                  <a:cxn ang="0">
                    <a:pos x="75" y="22"/>
                  </a:cxn>
                  <a:cxn ang="0">
                    <a:pos x="66" y="22"/>
                  </a:cxn>
                  <a:cxn ang="0">
                    <a:pos x="55" y="18"/>
                  </a:cxn>
                  <a:cxn ang="0">
                    <a:pos x="39" y="15"/>
                  </a:cxn>
                  <a:cxn ang="0">
                    <a:pos x="22" y="12"/>
                  </a:cxn>
                  <a:cxn ang="0">
                    <a:pos x="11" y="6"/>
                  </a:cxn>
                  <a:cxn ang="0">
                    <a:pos x="8" y="5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25" y="0"/>
                  </a:cxn>
                  <a:cxn ang="0">
                    <a:pos x="41" y="3"/>
                  </a:cxn>
                  <a:cxn ang="0">
                    <a:pos x="57" y="7"/>
                  </a:cxn>
                  <a:cxn ang="0">
                    <a:pos x="69" y="12"/>
                  </a:cxn>
                  <a:cxn ang="0">
                    <a:pos x="72" y="13"/>
                  </a:cxn>
                  <a:cxn ang="0">
                    <a:pos x="77" y="15"/>
                  </a:cxn>
                  <a:cxn ang="0">
                    <a:pos x="80" y="18"/>
                  </a:cxn>
                </a:cxnLst>
                <a:rect l="0" t="0" r="r" b="b"/>
                <a:pathLst>
                  <a:path w="81" h="23">
                    <a:moveTo>
                      <a:pt x="80" y="18"/>
                    </a:moveTo>
                    <a:lnTo>
                      <a:pt x="75" y="22"/>
                    </a:lnTo>
                    <a:lnTo>
                      <a:pt x="66" y="22"/>
                    </a:lnTo>
                    <a:lnTo>
                      <a:pt x="55" y="18"/>
                    </a:lnTo>
                    <a:lnTo>
                      <a:pt x="39" y="15"/>
                    </a:lnTo>
                    <a:lnTo>
                      <a:pt x="22" y="12"/>
                    </a:lnTo>
                    <a:lnTo>
                      <a:pt x="11" y="6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25" y="0"/>
                    </a:lnTo>
                    <a:lnTo>
                      <a:pt x="41" y="3"/>
                    </a:lnTo>
                    <a:lnTo>
                      <a:pt x="57" y="7"/>
                    </a:lnTo>
                    <a:lnTo>
                      <a:pt x="69" y="12"/>
                    </a:lnTo>
                    <a:lnTo>
                      <a:pt x="72" y="13"/>
                    </a:lnTo>
                    <a:lnTo>
                      <a:pt x="77" y="15"/>
                    </a:lnTo>
                    <a:lnTo>
                      <a:pt x="80" y="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Freeform 50"/>
              <p:cNvSpPr>
                <a:spLocks/>
              </p:cNvSpPr>
              <p:nvPr/>
            </p:nvSpPr>
            <p:spPr bwMode="auto">
              <a:xfrm>
                <a:off x="5117" y="2406"/>
                <a:ext cx="189" cy="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88" y="40"/>
                  </a:cxn>
                  <a:cxn ang="0">
                    <a:pos x="185" y="49"/>
                  </a:cxn>
                  <a:cxn ang="0">
                    <a:pos x="0" y="11"/>
                  </a:cxn>
                  <a:cxn ang="0">
                    <a:pos x="3" y="0"/>
                  </a:cxn>
                </a:cxnLst>
                <a:rect l="0" t="0" r="r" b="b"/>
                <a:pathLst>
                  <a:path w="189" h="50">
                    <a:moveTo>
                      <a:pt x="3" y="0"/>
                    </a:moveTo>
                    <a:lnTo>
                      <a:pt x="188" y="40"/>
                    </a:lnTo>
                    <a:lnTo>
                      <a:pt x="185" y="49"/>
                    </a:lnTo>
                    <a:lnTo>
                      <a:pt x="0" y="11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Freeform 51"/>
              <p:cNvSpPr>
                <a:spLocks/>
              </p:cNvSpPr>
              <p:nvPr/>
            </p:nvSpPr>
            <p:spPr bwMode="auto">
              <a:xfrm>
                <a:off x="5116" y="2406"/>
                <a:ext cx="196" cy="5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95" y="47"/>
                  </a:cxn>
                  <a:cxn ang="0">
                    <a:pos x="192" y="57"/>
                  </a:cxn>
                  <a:cxn ang="0">
                    <a:pos x="0" y="12"/>
                  </a:cxn>
                  <a:cxn ang="0">
                    <a:pos x="3" y="0"/>
                  </a:cxn>
                </a:cxnLst>
                <a:rect l="0" t="0" r="r" b="b"/>
                <a:pathLst>
                  <a:path w="196" h="58">
                    <a:moveTo>
                      <a:pt x="3" y="0"/>
                    </a:moveTo>
                    <a:lnTo>
                      <a:pt x="195" y="47"/>
                    </a:lnTo>
                    <a:lnTo>
                      <a:pt x="192" y="57"/>
                    </a:lnTo>
                    <a:lnTo>
                      <a:pt x="0" y="1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6" name="Freeform 52"/>
            <p:cNvSpPr>
              <a:spLocks/>
            </p:cNvSpPr>
            <p:nvPr/>
          </p:nvSpPr>
          <p:spPr bwMode="auto">
            <a:xfrm>
              <a:off x="5251" y="2454"/>
              <a:ext cx="80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23"/>
                </a:cxn>
                <a:cxn ang="0">
                  <a:pos x="0" y="22"/>
                </a:cxn>
              </a:cxnLst>
              <a:rect l="0" t="0" r="r" b="b"/>
              <a:pathLst>
                <a:path w="80" h="24">
                  <a:moveTo>
                    <a:pt x="0" y="22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79" y="23"/>
                  </a:lnTo>
                  <a:lnTo>
                    <a:pt x="0" y="2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53"/>
            <p:cNvSpPr>
              <a:spLocks/>
            </p:cNvSpPr>
            <p:nvPr/>
          </p:nvSpPr>
          <p:spPr bwMode="auto">
            <a:xfrm>
              <a:off x="5274" y="2447"/>
              <a:ext cx="35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2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18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4" y="12"/>
                </a:cxn>
                <a:cxn ang="0">
                  <a:pos x="34" y="22"/>
                </a:cxn>
                <a:cxn ang="0">
                  <a:pos x="0" y="21"/>
                </a:cxn>
              </a:cxnLst>
              <a:rect l="0" t="0" r="r" b="b"/>
              <a:pathLst>
                <a:path w="35" h="23">
                  <a:moveTo>
                    <a:pt x="0" y="21"/>
                  </a:move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8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4" y="12"/>
                  </a:lnTo>
                  <a:lnTo>
                    <a:pt x="34" y="22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Freeform 54"/>
            <p:cNvSpPr>
              <a:spLocks/>
            </p:cNvSpPr>
            <p:nvPr/>
          </p:nvSpPr>
          <p:spPr bwMode="auto">
            <a:xfrm>
              <a:off x="5277" y="2450"/>
              <a:ext cx="42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15"/>
                </a:cxn>
                <a:cxn ang="0">
                  <a:pos x="5" y="7"/>
                </a:cxn>
                <a:cxn ang="0">
                  <a:pos x="11" y="3"/>
                </a:cxn>
                <a:cxn ang="0">
                  <a:pos x="21" y="0"/>
                </a:cxn>
                <a:cxn ang="0">
                  <a:pos x="30" y="3"/>
                </a:cxn>
                <a:cxn ang="0">
                  <a:pos x="36" y="7"/>
                </a:cxn>
                <a:cxn ang="0">
                  <a:pos x="41" y="15"/>
                </a:cxn>
                <a:cxn ang="0">
                  <a:pos x="41" y="25"/>
                </a:cxn>
              </a:cxnLst>
              <a:rect l="0" t="0" r="r" b="b"/>
              <a:pathLst>
                <a:path w="42" h="26">
                  <a:moveTo>
                    <a:pt x="0" y="24"/>
                  </a:moveTo>
                  <a:lnTo>
                    <a:pt x="0" y="15"/>
                  </a:lnTo>
                  <a:lnTo>
                    <a:pt x="5" y="7"/>
                  </a:lnTo>
                  <a:lnTo>
                    <a:pt x="11" y="3"/>
                  </a:lnTo>
                  <a:lnTo>
                    <a:pt x="21" y="0"/>
                  </a:lnTo>
                  <a:lnTo>
                    <a:pt x="30" y="3"/>
                  </a:lnTo>
                  <a:lnTo>
                    <a:pt x="36" y="7"/>
                  </a:lnTo>
                  <a:lnTo>
                    <a:pt x="41" y="15"/>
                  </a:lnTo>
                  <a:lnTo>
                    <a:pt x="41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5293" y="2460"/>
              <a:ext cx="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Freeform 58"/>
            <p:cNvSpPr>
              <a:spLocks/>
            </p:cNvSpPr>
            <p:nvPr/>
          </p:nvSpPr>
          <p:spPr bwMode="auto">
            <a:xfrm>
              <a:off x="5083" y="2394"/>
              <a:ext cx="81" cy="23"/>
            </a:xfrm>
            <a:custGeom>
              <a:avLst/>
              <a:gdLst/>
              <a:ahLst/>
              <a:cxnLst>
                <a:cxn ang="0">
                  <a:pos x="80" y="19"/>
                </a:cxn>
                <a:cxn ang="0">
                  <a:pos x="75" y="22"/>
                </a:cxn>
                <a:cxn ang="0">
                  <a:pos x="66" y="22"/>
                </a:cxn>
                <a:cxn ang="0">
                  <a:pos x="55" y="19"/>
                </a:cxn>
                <a:cxn ang="0">
                  <a:pos x="39" y="16"/>
                </a:cxn>
                <a:cxn ang="0">
                  <a:pos x="22" y="12"/>
                </a:cxn>
                <a:cxn ang="0">
                  <a:pos x="11" y="6"/>
                </a:cxn>
                <a:cxn ang="0">
                  <a:pos x="8" y="6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41" y="4"/>
                </a:cxn>
                <a:cxn ang="0">
                  <a:pos x="57" y="10"/>
                </a:cxn>
                <a:cxn ang="0">
                  <a:pos x="69" y="12"/>
                </a:cxn>
                <a:cxn ang="0">
                  <a:pos x="72" y="15"/>
                </a:cxn>
                <a:cxn ang="0">
                  <a:pos x="77" y="17"/>
                </a:cxn>
                <a:cxn ang="0">
                  <a:pos x="80" y="17"/>
                </a:cxn>
                <a:cxn ang="0">
                  <a:pos x="80" y="19"/>
                </a:cxn>
              </a:cxnLst>
              <a:rect l="0" t="0" r="r" b="b"/>
              <a:pathLst>
                <a:path w="81" h="23">
                  <a:moveTo>
                    <a:pt x="80" y="19"/>
                  </a:moveTo>
                  <a:lnTo>
                    <a:pt x="75" y="22"/>
                  </a:lnTo>
                  <a:lnTo>
                    <a:pt x="66" y="22"/>
                  </a:lnTo>
                  <a:lnTo>
                    <a:pt x="55" y="19"/>
                  </a:lnTo>
                  <a:lnTo>
                    <a:pt x="39" y="16"/>
                  </a:lnTo>
                  <a:lnTo>
                    <a:pt x="22" y="12"/>
                  </a:lnTo>
                  <a:lnTo>
                    <a:pt x="11" y="6"/>
                  </a:lnTo>
                  <a:lnTo>
                    <a:pt x="8" y="6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5" y="3"/>
                  </a:lnTo>
                  <a:lnTo>
                    <a:pt x="41" y="4"/>
                  </a:lnTo>
                  <a:lnTo>
                    <a:pt x="57" y="10"/>
                  </a:lnTo>
                  <a:lnTo>
                    <a:pt x="69" y="12"/>
                  </a:lnTo>
                  <a:lnTo>
                    <a:pt x="72" y="15"/>
                  </a:lnTo>
                  <a:lnTo>
                    <a:pt x="77" y="17"/>
                  </a:lnTo>
                  <a:lnTo>
                    <a:pt x="80" y="17"/>
                  </a:lnTo>
                  <a:lnTo>
                    <a:pt x="80" y="19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Freeform 59"/>
            <p:cNvSpPr>
              <a:spLocks/>
            </p:cNvSpPr>
            <p:nvPr/>
          </p:nvSpPr>
          <p:spPr bwMode="auto">
            <a:xfrm>
              <a:off x="5116" y="2398"/>
              <a:ext cx="190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89" y="37"/>
                </a:cxn>
                <a:cxn ang="0">
                  <a:pos x="186" y="48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190" h="49">
                  <a:moveTo>
                    <a:pt x="3" y="0"/>
                  </a:moveTo>
                  <a:lnTo>
                    <a:pt x="189" y="37"/>
                  </a:lnTo>
                  <a:lnTo>
                    <a:pt x="186" y="48"/>
                  </a:lnTo>
                  <a:lnTo>
                    <a:pt x="0" y="9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Freeform 60"/>
            <p:cNvSpPr>
              <a:spLocks/>
            </p:cNvSpPr>
            <p:nvPr/>
          </p:nvSpPr>
          <p:spPr bwMode="auto">
            <a:xfrm>
              <a:off x="5116" y="2398"/>
              <a:ext cx="197" cy="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96" y="44"/>
                </a:cxn>
                <a:cxn ang="0">
                  <a:pos x="193" y="56"/>
                </a:cxn>
                <a:cxn ang="0">
                  <a:pos x="0" y="11"/>
                </a:cxn>
                <a:cxn ang="0">
                  <a:pos x="3" y="0"/>
                </a:cxn>
              </a:cxnLst>
              <a:rect l="0" t="0" r="r" b="b"/>
              <a:pathLst>
                <a:path w="197" h="57">
                  <a:moveTo>
                    <a:pt x="3" y="0"/>
                  </a:moveTo>
                  <a:lnTo>
                    <a:pt x="196" y="44"/>
                  </a:lnTo>
                  <a:lnTo>
                    <a:pt x="193" y="56"/>
                  </a:lnTo>
                  <a:lnTo>
                    <a:pt x="0" y="11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5029200" y="4724400"/>
            <a:ext cx="476250" cy="282575"/>
            <a:chOff x="5032" y="2394"/>
            <a:chExt cx="300" cy="178"/>
          </a:xfrm>
        </p:grpSpPr>
        <p:sp>
          <p:nvSpPr>
            <p:cNvPr id="16446" name="Freeform 62"/>
            <p:cNvSpPr>
              <a:spLocks/>
            </p:cNvSpPr>
            <p:nvPr/>
          </p:nvSpPr>
          <p:spPr bwMode="auto">
            <a:xfrm>
              <a:off x="5048" y="2532"/>
              <a:ext cx="224" cy="31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30" y="25"/>
                </a:cxn>
                <a:cxn ang="0">
                  <a:pos x="24" y="21"/>
                </a:cxn>
                <a:cxn ang="0">
                  <a:pos x="0" y="0"/>
                </a:cxn>
                <a:cxn ang="0">
                  <a:pos x="223" y="2"/>
                </a:cxn>
                <a:cxn ang="0">
                  <a:pos x="214" y="21"/>
                </a:cxn>
                <a:cxn ang="0">
                  <a:pos x="196" y="30"/>
                </a:cxn>
                <a:cxn ang="0">
                  <a:pos x="40" y="28"/>
                </a:cxn>
              </a:cxnLst>
              <a:rect l="0" t="0" r="r" b="b"/>
              <a:pathLst>
                <a:path w="224" h="31">
                  <a:moveTo>
                    <a:pt x="40" y="28"/>
                  </a:moveTo>
                  <a:lnTo>
                    <a:pt x="30" y="25"/>
                  </a:lnTo>
                  <a:lnTo>
                    <a:pt x="24" y="21"/>
                  </a:lnTo>
                  <a:lnTo>
                    <a:pt x="0" y="0"/>
                  </a:lnTo>
                  <a:lnTo>
                    <a:pt x="223" y="2"/>
                  </a:lnTo>
                  <a:lnTo>
                    <a:pt x="214" y="21"/>
                  </a:lnTo>
                  <a:lnTo>
                    <a:pt x="196" y="30"/>
                  </a:lnTo>
                  <a:lnTo>
                    <a:pt x="40" y="2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63"/>
            <p:cNvSpPr>
              <a:spLocks/>
            </p:cNvSpPr>
            <p:nvPr/>
          </p:nvSpPr>
          <p:spPr bwMode="auto">
            <a:xfrm>
              <a:off x="5051" y="2535"/>
              <a:ext cx="231" cy="37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31" y="32"/>
                </a:cxn>
                <a:cxn ang="0">
                  <a:pos x="25" y="27"/>
                </a:cxn>
                <a:cxn ang="0">
                  <a:pos x="0" y="0"/>
                </a:cxn>
                <a:cxn ang="0">
                  <a:pos x="230" y="2"/>
                </a:cxn>
                <a:cxn ang="0">
                  <a:pos x="221" y="26"/>
                </a:cxn>
                <a:cxn ang="0">
                  <a:pos x="202" y="36"/>
                </a:cxn>
                <a:cxn ang="0">
                  <a:pos x="40" y="34"/>
                </a:cxn>
              </a:cxnLst>
              <a:rect l="0" t="0" r="r" b="b"/>
              <a:pathLst>
                <a:path w="231" h="37">
                  <a:moveTo>
                    <a:pt x="40" y="34"/>
                  </a:moveTo>
                  <a:lnTo>
                    <a:pt x="31" y="32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230" y="2"/>
                  </a:lnTo>
                  <a:lnTo>
                    <a:pt x="221" y="26"/>
                  </a:lnTo>
                  <a:lnTo>
                    <a:pt x="202" y="36"/>
                  </a:lnTo>
                  <a:lnTo>
                    <a:pt x="40" y="3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Oval 64"/>
            <p:cNvSpPr>
              <a:spLocks noChangeArrowheads="1"/>
            </p:cNvSpPr>
            <p:nvPr/>
          </p:nvSpPr>
          <p:spPr bwMode="auto">
            <a:xfrm>
              <a:off x="5100" y="2548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auto">
            <a:xfrm>
              <a:off x="5134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auto">
            <a:xfrm>
              <a:off x="5166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auto">
            <a:xfrm>
              <a:off x="5198" y="2549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auto">
            <a:xfrm>
              <a:off x="5230" y="2549"/>
              <a:ext cx="9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3" name="Oval 69"/>
            <p:cNvSpPr>
              <a:spLocks noChangeArrowheads="1"/>
            </p:cNvSpPr>
            <p:nvPr/>
          </p:nvSpPr>
          <p:spPr bwMode="auto">
            <a:xfrm>
              <a:off x="5256" y="2554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Oval 70"/>
            <p:cNvSpPr>
              <a:spLocks noChangeArrowheads="1"/>
            </p:cNvSpPr>
            <p:nvPr/>
          </p:nvSpPr>
          <p:spPr bwMode="auto">
            <a:xfrm>
              <a:off x="5083" y="2547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auto">
            <a:xfrm>
              <a:off x="5064" y="2538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Oval 72"/>
            <p:cNvSpPr>
              <a:spLocks noChangeArrowheads="1"/>
            </p:cNvSpPr>
            <p:nvPr/>
          </p:nvSpPr>
          <p:spPr bwMode="auto">
            <a:xfrm>
              <a:off x="5267" y="2537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Freeform 73"/>
            <p:cNvSpPr>
              <a:spLocks/>
            </p:cNvSpPr>
            <p:nvPr/>
          </p:nvSpPr>
          <p:spPr bwMode="auto">
            <a:xfrm>
              <a:off x="5032" y="2498"/>
              <a:ext cx="249" cy="2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0" y="23"/>
                </a:cxn>
                <a:cxn ang="0">
                  <a:pos x="5" y="2"/>
                </a:cxn>
                <a:cxn ang="0">
                  <a:pos x="29" y="0"/>
                </a:cxn>
                <a:cxn ang="0">
                  <a:pos x="72" y="0"/>
                </a:cxn>
                <a:cxn ang="0">
                  <a:pos x="248" y="2"/>
                </a:cxn>
                <a:cxn ang="0">
                  <a:pos x="248" y="23"/>
                </a:cxn>
                <a:cxn ang="0">
                  <a:pos x="16" y="26"/>
                </a:cxn>
              </a:cxnLst>
              <a:rect l="0" t="0" r="r" b="b"/>
              <a:pathLst>
                <a:path w="249" h="27">
                  <a:moveTo>
                    <a:pt x="16" y="26"/>
                  </a:moveTo>
                  <a:lnTo>
                    <a:pt x="0" y="23"/>
                  </a:lnTo>
                  <a:lnTo>
                    <a:pt x="5" y="2"/>
                  </a:lnTo>
                  <a:lnTo>
                    <a:pt x="29" y="0"/>
                  </a:lnTo>
                  <a:lnTo>
                    <a:pt x="72" y="0"/>
                  </a:lnTo>
                  <a:lnTo>
                    <a:pt x="248" y="2"/>
                  </a:lnTo>
                  <a:lnTo>
                    <a:pt x="248" y="23"/>
                  </a:lnTo>
                  <a:lnTo>
                    <a:pt x="16" y="2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Freeform 74"/>
            <p:cNvSpPr>
              <a:spLocks/>
            </p:cNvSpPr>
            <p:nvPr/>
          </p:nvSpPr>
          <p:spPr bwMode="auto">
            <a:xfrm>
              <a:off x="5032" y="2498"/>
              <a:ext cx="256" cy="35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0" y="30"/>
                </a:cxn>
                <a:cxn ang="0">
                  <a:pos x="5" y="4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255" y="2"/>
                </a:cxn>
                <a:cxn ang="0">
                  <a:pos x="255" y="30"/>
                </a:cxn>
                <a:cxn ang="0">
                  <a:pos x="16" y="34"/>
                </a:cxn>
              </a:cxnLst>
              <a:rect l="0" t="0" r="r" b="b"/>
              <a:pathLst>
                <a:path w="256" h="35">
                  <a:moveTo>
                    <a:pt x="16" y="34"/>
                  </a:moveTo>
                  <a:lnTo>
                    <a:pt x="0" y="30"/>
                  </a:lnTo>
                  <a:lnTo>
                    <a:pt x="5" y="4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255" y="2"/>
                  </a:lnTo>
                  <a:lnTo>
                    <a:pt x="255" y="30"/>
                  </a:lnTo>
                  <a:lnTo>
                    <a:pt x="16" y="34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Freeform 75"/>
            <p:cNvSpPr>
              <a:spLocks/>
            </p:cNvSpPr>
            <p:nvPr/>
          </p:nvSpPr>
          <p:spPr bwMode="auto">
            <a:xfrm>
              <a:off x="5043" y="2517"/>
              <a:ext cx="240" cy="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1"/>
                </a:cxn>
                <a:cxn ang="0">
                  <a:pos x="239" y="24"/>
                </a:cxn>
                <a:cxn ang="0">
                  <a:pos x="221" y="2"/>
                </a:cxn>
                <a:cxn ang="0">
                  <a:pos x="35" y="0"/>
                </a:cxn>
              </a:cxnLst>
              <a:rect l="0" t="0" r="r" b="b"/>
              <a:pathLst>
                <a:path w="240" h="25">
                  <a:moveTo>
                    <a:pt x="35" y="0"/>
                  </a:moveTo>
                  <a:lnTo>
                    <a:pt x="0" y="21"/>
                  </a:lnTo>
                  <a:lnTo>
                    <a:pt x="239" y="24"/>
                  </a:lnTo>
                  <a:lnTo>
                    <a:pt x="221" y="2"/>
                  </a:lnTo>
                  <a:lnTo>
                    <a:pt x="35" y="0"/>
                  </a:lnTo>
                </a:path>
              </a:pathLst>
            </a:custGeom>
            <a:solidFill>
              <a:srgbClr val="99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Freeform 76"/>
            <p:cNvSpPr>
              <a:spLocks/>
            </p:cNvSpPr>
            <p:nvPr/>
          </p:nvSpPr>
          <p:spPr bwMode="auto">
            <a:xfrm>
              <a:off x="5043" y="2517"/>
              <a:ext cx="248" cy="2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1"/>
                </a:cxn>
                <a:cxn ang="0">
                  <a:pos x="247" y="24"/>
                </a:cxn>
                <a:cxn ang="0">
                  <a:pos x="229" y="2"/>
                </a:cxn>
                <a:cxn ang="0">
                  <a:pos x="36" y="0"/>
                </a:cxn>
              </a:cxnLst>
              <a:rect l="0" t="0" r="r" b="b"/>
              <a:pathLst>
                <a:path w="248" h="25">
                  <a:moveTo>
                    <a:pt x="36" y="0"/>
                  </a:moveTo>
                  <a:lnTo>
                    <a:pt x="0" y="21"/>
                  </a:lnTo>
                  <a:lnTo>
                    <a:pt x="247" y="24"/>
                  </a:lnTo>
                  <a:lnTo>
                    <a:pt x="229" y="2"/>
                  </a:lnTo>
                  <a:lnTo>
                    <a:pt x="36" y="0"/>
                  </a:lnTo>
                </a:path>
              </a:pathLst>
            </a:custGeom>
            <a:solidFill>
              <a:srgbClr val="99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Freeform 77"/>
            <p:cNvSpPr>
              <a:spLocks/>
            </p:cNvSpPr>
            <p:nvPr/>
          </p:nvSpPr>
          <p:spPr bwMode="auto">
            <a:xfrm>
              <a:off x="5044" y="2436"/>
              <a:ext cx="281" cy="53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0" y="29"/>
                </a:cxn>
                <a:cxn ang="0">
                  <a:pos x="19" y="5"/>
                </a:cxn>
                <a:cxn ang="0">
                  <a:pos x="58" y="0"/>
                </a:cxn>
                <a:cxn ang="0">
                  <a:pos x="65" y="35"/>
                </a:cxn>
                <a:cxn ang="0">
                  <a:pos x="278" y="37"/>
                </a:cxn>
                <a:cxn ang="0">
                  <a:pos x="280" y="52"/>
                </a:cxn>
                <a:cxn ang="0">
                  <a:pos x="26" y="49"/>
                </a:cxn>
              </a:cxnLst>
              <a:rect l="0" t="0" r="r" b="b"/>
              <a:pathLst>
                <a:path w="281" h="53">
                  <a:moveTo>
                    <a:pt x="26" y="49"/>
                  </a:moveTo>
                  <a:lnTo>
                    <a:pt x="0" y="29"/>
                  </a:lnTo>
                  <a:lnTo>
                    <a:pt x="19" y="5"/>
                  </a:lnTo>
                  <a:lnTo>
                    <a:pt x="58" y="0"/>
                  </a:lnTo>
                  <a:lnTo>
                    <a:pt x="65" y="35"/>
                  </a:lnTo>
                  <a:lnTo>
                    <a:pt x="278" y="37"/>
                  </a:lnTo>
                  <a:lnTo>
                    <a:pt x="280" y="52"/>
                  </a:lnTo>
                  <a:lnTo>
                    <a:pt x="26" y="49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Freeform 78"/>
            <p:cNvSpPr>
              <a:spLocks/>
            </p:cNvSpPr>
            <p:nvPr/>
          </p:nvSpPr>
          <p:spPr bwMode="auto">
            <a:xfrm>
              <a:off x="5044" y="2436"/>
              <a:ext cx="288" cy="61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0" y="33"/>
                </a:cxn>
                <a:cxn ang="0">
                  <a:pos x="19" y="6"/>
                </a:cxn>
                <a:cxn ang="0">
                  <a:pos x="59" y="0"/>
                </a:cxn>
                <a:cxn ang="0">
                  <a:pos x="66" y="40"/>
                </a:cxn>
                <a:cxn ang="0">
                  <a:pos x="285" y="43"/>
                </a:cxn>
                <a:cxn ang="0">
                  <a:pos x="287" y="60"/>
                </a:cxn>
                <a:cxn ang="0">
                  <a:pos x="27" y="57"/>
                </a:cxn>
              </a:cxnLst>
              <a:rect l="0" t="0" r="r" b="b"/>
              <a:pathLst>
                <a:path w="288" h="61">
                  <a:moveTo>
                    <a:pt x="27" y="57"/>
                  </a:moveTo>
                  <a:lnTo>
                    <a:pt x="0" y="33"/>
                  </a:lnTo>
                  <a:lnTo>
                    <a:pt x="19" y="6"/>
                  </a:lnTo>
                  <a:lnTo>
                    <a:pt x="59" y="0"/>
                  </a:lnTo>
                  <a:lnTo>
                    <a:pt x="66" y="40"/>
                  </a:lnTo>
                  <a:lnTo>
                    <a:pt x="285" y="43"/>
                  </a:lnTo>
                  <a:lnTo>
                    <a:pt x="287" y="60"/>
                  </a:lnTo>
                  <a:lnTo>
                    <a:pt x="27" y="57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Freeform 79"/>
            <p:cNvSpPr>
              <a:spLocks/>
            </p:cNvSpPr>
            <p:nvPr/>
          </p:nvSpPr>
          <p:spPr bwMode="auto">
            <a:xfrm>
              <a:off x="5149" y="2445"/>
              <a:ext cx="30" cy="23"/>
            </a:xfrm>
            <a:custGeom>
              <a:avLst/>
              <a:gdLst/>
              <a:ahLst/>
              <a:cxnLst>
                <a:cxn ang="0">
                  <a:pos x="14" y="22"/>
                </a:cxn>
                <a:cxn ang="0">
                  <a:pos x="14" y="14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22"/>
                </a:cxn>
                <a:cxn ang="0">
                  <a:pos x="14" y="22"/>
                </a:cxn>
              </a:cxnLst>
              <a:rect l="0" t="0" r="r" b="b"/>
              <a:pathLst>
                <a:path w="30" h="23">
                  <a:moveTo>
                    <a:pt x="14" y="22"/>
                  </a:moveTo>
                  <a:lnTo>
                    <a:pt x="14" y="1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22"/>
                  </a:lnTo>
                  <a:lnTo>
                    <a:pt x="14" y="2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Freeform 80"/>
            <p:cNvSpPr>
              <a:spLocks/>
            </p:cNvSpPr>
            <p:nvPr/>
          </p:nvSpPr>
          <p:spPr bwMode="auto">
            <a:xfrm>
              <a:off x="5151" y="2448"/>
              <a:ext cx="38" cy="30"/>
            </a:xfrm>
            <a:custGeom>
              <a:avLst/>
              <a:gdLst/>
              <a:ahLst/>
              <a:cxnLst>
                <a:cxn ang="0">
                  <a:pos x="18" y="29"/>
                </a:cxn>
                <a:cxn ang="0">
                  <a:pos x="18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29"/>
                </a:cxn>
                <a:cxn ang="0">
                  <a:pos x="18" y="29"/>
                </a:cxn>
              </a:cxnLst>
              <a:rect l="0" t="0" r="r" b="b"/>
              <a:pathLst>
                <a:path w="38" h="30">
                  <a:moveTo>
                    <a:pt x="18" y="29"/>
                  </a:moveTo>
                  <a:lnTo>
                    <a:pt x="18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29"/>
                  </a:lnTo>
                  <a:lnTo>
                    <a:pt x="18" y="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81"/>
            <p:cNvGrpSpPr>
              <a:grpSpLocks/>
            </p:cNvGrpSpPr>
            <p:nvPr/>
          </p:nvGrpSpPr>
          <p:grpSpPr bwMode="auto">
            <a:xfrm>
              <a:off x="5083" y="2403"/>
              <a:ext cx="229" cy="61"/>
              <a:chOff x="5083" y="2403"/>
              <a:chExt cx="229" cy="61"/>
            </a:xfrm>
          </p:grpSpPr>
          <p:sp>
            <p:nvSpPr>
              <p:cNvPr id="16466" name="Freeform 82"/>
              <p:cNvSpPr>
                <a:spLocks/>
              </p:cNvSpPr>
              <p:nvPr/>
            </p:nvSpPr>
            <p:spPr bwMode="auto">
              <a:xfrm>
                <a:off x="5083" y="2403"/>
                <a:ext cx="81" cy="23"/>
              </a:xfrm>
              <a:custGeom>
                <a:avLst/>
                <a:gdLst/>
                <a:ahLst/>
                <a:cxnLst>
                  <a:cxn ang="0">
                    <a:pos x="80" y="18"/>
                  </a:cxn>
                  <a:cxn ang="0">
                    <a:pos x="75" y="22"/>
                  </a:cxn>
                  <a:cxn ang="0">
                    <a:pos x="66" y="22"/>
                  </a:cxn>
                  <a:cxn ang="0">
                    <a:pos x="55" y="18"/>
                  </a:cxn>
                  <a:cxn ang="0">
                    <a:pos x="39" y="15"/>
                  </a:cxn>
                  <a:cxn ang="0">
                    <a:pos x="22" y="12"/>
                  </a:cxn>
                  <a:cxn ang="0">
                    <a:pos x="11" y="6"/>
                  </a:cxn>
                  <a:cxn ang="0">
                    <a:pos x="8" y="5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25" y="0"/>
                  </a:cxn>
                  <a:cxn ang="0">
                    <a:pos x="41" y="3"/>
                  </a:cxn>
                  <a:cxn ang="0">
                    <a:pos x="57" y="7"/>
                  </a:cxn>
                  <a:cxn ang="0">
                    <a:pos x="69" y="12"/>
                  </a:cxn>
                  <a:cxn ang="0">
                    <a:pos x="72" y="13"/>
                  </a:cxn>
                  <a:cxn ang="0">
                    <a:pos x="77" y="15"/>
                  </a:cxn>
                  <a:cxn ang="0">
                    <a:pos x="80" y="18"/>
                  </a:cxn>
                </a:cxnLst>
                <a:rect l="0" t="0" r="r" b="b"/>
                <a:pathLst>
                  <a:path w="81" h="23">
                    <a:moveTo>
                      <a:pt x="80" y="18"/>
                    </a:moveTo>
                    <a:lnTo>
                      <a:pt x="75" y="22"/>
                    </a:lnTo>
                    <a:lnTo>
                      <a:pt x="66" y="22"/>
                    </a:lnTo>
                    <a:lnTo>
                      <a:pt x="55" y="18"/>
                    </a:lnTo>
                    <a:lnTo>
                      <a:pt x="39" y="15"/>
                    </a:lnTo>
                    <a:lnTo>
                      <a:pt x="22" y="12"/>
                    </a:lnTo>
                    <a:lnTo>
                      <a:pt x="11" y="6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25" y="0"/>
                    </a:lnTo>
                    <a:lnTo>
                      <a:pt x="41" y="3"/>
                    </a:lnTo>
                    <a:lnTo>
                      <a:pt x="57" y="7"/>
                    </a:lnTo>
                    <a:lnTo>
                      <a:pt x="69" y="12"/>
                    </a:lnTo>
                    <a:lnTo>
                      <a:pt x="72" y="13"/>
                    </a:lnTo>
                    <a:lnTo>
                      <a:pt x="77" y="15"/>
                    </a:lnTo>
                    <a:lnTo>
                      <a:pt x="80" y="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Freeform 83"/>
              <p:cNvSpPr>
                <a:spLocks/>
              </p:cNvSpPr>
              <p:nvPr/>
            </p:nvSpPr>
            <p:spPr bwMode="auto">
              <a:xfrm>
                <a:off x="5117" y="2406"/>
                <a:ext cx="189" cy="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88" y="40"/>
                  </a:cxn>
                  <a:cxn ang="0">
                    <a:pos x="185" y="49"/>
                  </a:cxn>
                  <a:cxn ang="0">
                    <a:pos x="0" y="11"/>
                  </a:cxn>
                  <a:cxn ang="0">
                    <a:pos x="3" y="0"/>
                  </a:cxn>
                </a:cxnLst>
                <a:rect l="0" t="0" r="r" b="b"/>
                <a:pathLst>
                  <a:path w="189" h="50">
                    <a:moveTo>
                      <a:pt x="3" y="0"/>
                    </a:moveTo>
                    <a:lnTo>
                      <a:pt x="188" y="40"/>
                    </a:lnTo>
                    <a:lnTo>
                      <a:pt x="185" y="49"/>
                    </a:lnTo>
                    <a:lnTo>
                      <a:pt x="0" y="11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Freeform 84"/>
              <p:cNvSpPr>
                <a:spLocks/>
              </p:cNvSpPr>
              <p:nvPr/>
            </p:nvSpPr>
            <p:spPr bwMode="auto">
              <a:xfrm>
                <a:off x="5116" y="2406"/>
                <a:ext cx="196" cy="5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95" y="47"/>
                  </a:cxn>
                  <a:cxn ang="0">
                    <a:pos x="192" y="57"/>
                  </a:cxn>
                  <a:cxn ang="0">
                    <a:pos x="0" y="12"/>
                  </a:cxn>
                  <a:cxn ang="0">
                    <a:pos x="3" y="0"/>
                  </a:cxn>
                </a:cxnLst>
                <a:rect l="0" t="0" r="r" b="b"/>
                <a:pathLst>
                  <a:path w="196" h="58">
                    <a:moveTo>
                      <a:pt x="3" y="0"/>
                    </a:moveTo>
                    <a:lnTo>
                      <a:pt x="195" y="47"/>
                    </a:lnTo>
                    <a:lnTo>
                      <a:pt x="192" y="57"/>
                    </a:lnTo>
                    <a:lnTo>
                      <a:pt x="0" y="1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69" name="Freeform 85"/>
            <p:cNvSpPr>
              <a:spLocks/>
            </p:cNvSpPr>
            <p:nvPr/>
          </p:nvSpPr>
          <p:spPr bwMode="auto">
            <a:xfrm>
              <a:off x="5251" y="2454"/>
              <a:ext cx="80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23"/>
                </a:cxn>
                <a:cxn ang="0">
                  <a:pos x="0" y="22"/>
                </a:cxn>
              </a:cxnLst>
              <a:rect l="0" t="0" r="r" b="b"/>
              <a:pathLst>
                <a:path w="80" h="24">
                  <a:moveTo>
                    <a:pt x="0" y="22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79" y="23"/>
                  </a:lnTo>
                  <a:lnTo>
                    <a:pt x="0" y="2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Freeform 86"/>
            <p:cNvSpPr>
              <a:spLocks/>
            </p:cNvSpPr>
            <p:nvPr/>
          </p:nvSpPr>
          <p:spPr bwMode="auto">
            <a:xfrm>
              <a:off x="5274" y="2447"/>
              <a:ext cx="35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2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18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4" y="12"/>
                </a:cxn>
                <a:cxn ang="0">
                  <a:pos x="34" y="22"/>
                </a:cxn>
                <a:cxn ang="0">
                  <a:pos x="0" y="21"/>
                </a:cxn>
              </a:cxnLst>
              <a:rect l="0" t="0" r="r" b="b"/>
              <a:pathLst>
                <a:path w="35" h="23">
                  <a:moveTo>
                    <a:pt x="0" y="21"/>
                  </a:move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8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4" y="12"/>
                  </a:lnTo>
                  <a:lnTo>
                    <a:pt x="34" y="22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Freeform 87"/>
            <p:cNvSpPr>
              <a:spLocks/>
            </p:cNvSpPr>
            <p:nvPr/>
          </p:nvSpPr>
          <p:spPr bwMode="auto">
            <a:xfrm>
              <a:off x="5277" y="2450"/>
              <a:ext cx="42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15"/>
                </a:cxn>
                <a:cxn ang="0">
                  <a:pos x="5" y="7"/>
                </a:cxn>
                <a:cxn ang="0">
                  <a:pos x="11" y="3"/>
                </a:cxn>
                <a:cxn ang="0">
                  <a:pos x="21" y="0"/>
                </a:cxn>
                <a:cxn ang="0">
                  <a:pos x="30" y="3"/>
                </a:cxn>
                <a:cxn ang="0">
                  <a:pos x="36" y="7"/>
                </a:cxn>
                <a:cxn ang="0">
                  <a:pos x="41" y="15"/>
                </a:cxn>
                <a:cxn ang="0">
                  <a:pos x="41" y="25"/>
                </a:cxn>
              </a:cxnLst>
              <a:rect l="0" t="0" r="r" b="b"/>
              <a:pathLst>
                <a:path w="42" h="26">
                  <a:moveTo>
                    <a:pt x="0" y="24"/>
                  </a:moveTo>
                  <a:lnTo>
                    <a:pt x="0" y="15"/>
                  </a:lnTo>
                  <a:lnTo>
                    <a:pt x="5" y="7"/>
                  </a:lnTo>
                  <a:lnTo>
                    <a:pt x="11" y="3"/>
                  </a:lnTo>
                  <a:lnTo>
                    <a:pt x="21" y="0"/>
                  </a:lnTo>
                  <a:lnTo>
                    <a:pt x="30" y="3"/>
                  </a:lnTo>
                  <a:lnTo>
                    <a:pt x="36" y="7"/>
                  </a:lnTo>
                  <a:lnTo>
                    <a:pt x="41" y="15"/>
                  </a:lnTo>
                  <a:lnTo>
                    <a:pt x="41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Line 88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Line 89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Line 90"/>
            <p:cNvSpPr>
              <a:spLocks noChangeShapeType="1"/>
            </p:cNvSpPr>
            <p:nvPr/>
          </p:nvSpPr>
          <p:spPr bwMode="auto">
            <a:xfrm>
              <a:off x="5293" y="2460"/>
              <a:ext cx="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Freeform 91"/>
            <p:cNvSpPr>
              <a:spLocks/>
            </p:cNvSpPr>
            <p:nvPr/>
          </p:nvSpPr>
          <p:spPr bwMode="auto">
            <a:xfrm>
              <a:off x="5083" y="2394"/>
              <a:ext cx="81" cy="23"/>
            </a:xfrm>
            <a:custGeom>
              <a:avLst/>
              <a:gdLst/>
              <a:ahLst/>
              <a:cxnLst>
                <a:cxn ang="0">
                  <a:pos x="80" y="19"/>
                </a:cxn>
                <a:cxn ang="0">
                  <a:pos x="75" y="22"/>
                </a:cxn>
                <a:cxn ang="0">
                  <a:pos x="66" y="22"/>
                </a:cxn>
                <a:cxn ang="0">
                  <a:pos x="55" y="19"/>
                </a:cxn>
                <a:cxn ang="0">
                  <a:pos x="39" y="16"/>
                </a:cxn>
                <a:cxn ang="0">
                  <a:pos x="22" y="12"/>
                </a:cxn>
                <a:cxn ang="0">
                  <a:pos x="11" y="6"/>
                </a:cxn>
                <a:cxn ang="0">
                  <a:pos x="8" y="6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41" y="4"/>
                </a:cxn>
                <a:cxn ang="0">
                  <a:pos x="57" y="10"/>
                </a:cxn>
                <a:cxn ang="0">
                  <a:pos x="69" y="12"/>
                </a:cxn>
                <a:cxn ang="0">
                  <a:pos x="72" y="15"/>
                </a:cxn>
                <a:cxn ang="0">
                  <a:pos x="77" y="17"/>
                </a:cxn>
                <a:cxn ang="0">
                  <a:pos x="80" y="17"/>
                </a:cxn>
                <a:cxn ang="0">
                  <a:pos x="80" y="19"/>
                </a:cxn>
              </a:cxnLst>
              <a:rect l="0" t="0" r="r" b="b"/>
              <a:pathLst>
                <a:path w="81" h="23">
                  <a:moveTo>
                    <a:pt x="80" y="19"/>
                  </a:moveTo>
                  <a:lnTo>
                    <a:pt x="75" y="22"/>
                  </a:lnTo>
                  <a:lnTo>
                    <a:pt x="66" y="22"/>
                  </a:lnTo>
                  <a:lnTo>
                    <a:pt x="55" y="19"/>
                  </a:lnTo>
                  <a:lnTo>
                    <a:pt x="39" y="16"/>
                  </a:lnTo>
                  <a:lnTo>
                    <a:pt x="22" y="12"/>
                  </a:lnTo>
                  <a:lnTo>
                    <a:pt x="11" y="6"/>
                  </a:lnTo>
                  <a:lnTo>
                    <a:pt x="8" y="6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5" y="3"/>
                  </a:lnTo>
                  <a:lnTo>
                    <a:pt x="41" y="4"/>
                  </a:lnTo>
                  <a:lnTo>
                    <a:pt x="57" y="10"/>
                  </a:lnTo>
                  <a:lnTo>
                    <a:pt x="69" y="12"/>
                  </a:lnTo>
                  <a:lnTo>
                    <a:pt x="72" y="15"/>
                  </a:lnTo>
                  <a:lnTo>
                    <a:pt x="77" y="17"/>
                  </a:lnTo>
                  <a:lnTo>
                    <a:pt x="80" y="17"/>
                  </a:lnTo>
                  <a:lnTo>
                    <a:pt x="80" y="19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Freeform 92"/>
            <p:cNvSpPr>
              <a:spLocks/>
            </p:cNvSpPr>
            <p:nvPr/>
          </p:nvSpPr>
          <p:spPr bwMode="auto">
            <a:xfrm>
              <a:off x="5116" y="2398"/>
              <a:ext cx="190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89" y="37"/>
                </a:cxn>
                <a:cxn ang="0">
                  <a:pos x="186" y="48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190" h="49">
                  <a:moveTo>
                    <a:pt x="3" y="0"/>
                  </a:moveTo>
                  <a:lnTo>
                    <a:pt x="189" y="37"/>
                  </a:lnTo>
                  <a:lnTo>
                    <a:pt x="186" y="48"/>
                  </a:lnTo>
                  <a:lnTo>
                    <a:pt x="0" y="9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Freeform 93"/>
            <p:cNvSpPr>
              <a:spLocks/>
            </p:cNvSpPr>
            <p:nvPr/>
          </p:nvSpPr>
          <p:spPr bwMode="auto">
            <a:xfrm>
              <a:off x="5116" y="2398"/>
              <a:ext cx="197" cy="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96" y="44"/>
                </a:cxn>
                <a:cxn ang="0">
                  <a:pos x="193" y="56"/>
                </a:cxn>
                <a:cxn ang="0">
                  <a:pos x="0" y="11"/>
                </a:cxn>
                <a:cxn ang="0">
                  <a:pos x="3" y="0"/>
                </a:cxn>
              </a:cxnLst>
              <a:rect l="0" t="0" r="r" b="b"/>
              <a:pathLst>
                <a:path w="197" h="57">
                  <a:moveTo>
                    <a:pt x="3" y="0"/>
                  </a:moveTo>
                  <a:lnTo>
                    <a:pt x="196" y="44"/>
                  </a:lnTo>
                  <a:lnTo>
                    <a:pt x="193" y="56"/>
                  </a:lnTo>
                  <a:lnTo>
                    <a:pt x="0" y="11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1143000" y="1447800"/>
            <a:ext cx="760413" cy="474663"/>
            <a:chOff x="1048" y="2705"/>
            <a:chExt cx="727" cy="618"/>
          </a:xfrm>
        </p:grpSpPr>
        <p:grpSp>
          <p:nvGrpSpPr>
            <p:cNvPr id="14" name="Group 95"/>
            <p:cNvGrpSpPr>
              <a:grpSpLocks/>
            </p:cNvGrpSpPr>
            <p:nvPr/>
          </p:nvGrpSpPr>
          <p:grpSpPr bwMode="auto">
            <a:xfrm>
              <a:off x="1317" y="2705"/>
              <a:ext cx="125" cy="358"/>
              <a:chOff x="1317" y="2705"/>
              <a:chExt cx="125" cy="358"/>
            </a:xfrm>
          </p:grpSpPr>
          <p:sp>
            <p:nvSpPr>
              <p:cNvPr id="16480" name="Freeform 96"/>
              <p:cNvSpPr>
                <a:spLocks/>
              </p:cNvSpPr>
              <p:nvPr/>
            </p:nvSpPr>
            <p:spPr bwMode="auto">
              <a:xfrm>
                <a:off x="1374" y="2890"/>
                <a:ext cx="34" cy="155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33" y="132"/>
                  </a:cxn>
                  <a:cxn ang="0">
                    <a:pos x="33" y="0"/>
                  </a:cxn>
                  <a:cxn ang="0">
                    <a:pos x="0" y="24"/>
                  </a:cxn>
                  <a:cxn ang="0">
                    <a:pos x="0" y="154"/>
                  </a:cxn>
                </a:cxnLst>
                <a:rect l="0" t="0" r="r" b="b"/>
                <a:pathLst>
                  <a:path w="34" h="155">
                    <a:moveTo>
                      <a:pt x="0" y="154"/>
                    </a:moveTo>
                    <a:lnTo>
                      <a:pt x="33" y="132"/>
                    </a:lnTo>
                    <a:lnTo>
                      <a:pt x="33" y="0"/>
                    </a:lnTo>
                    <a:lnTo>
                      <a:pt x="0" y="24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00FFFF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Freeform 97"/>
              <p:cNvSpPr>
                <a:spLocks/>
              </p:cNvSpPr>
              <p:nvPr/>
            </p:nvSpPr>
            <p:spPr bwMode="auto">
              <a:xfrm>
                <a:off x="1377" y="2894"/>
                <a:ext cx="44" cy="169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43" y="144"/>
                  </a:cxn>
                  <a:cxn ang="0">
                    <a:pos x="43" y="0"/>
                  </a:cxn>
                  <a:cxn ang="0">
                    <a:pos x="0" y="26"/>
                  </a:cxn>
                  <a:cxn ang="0">
                    <a:pos x="0" y="168"/>
                  </a:cxn>
                </a:cxnLst>
                <a:rect l="0" t="0" r="r" b="b"/>
                <a:pathLst>
                  <a:path w="44" h="169">
                    <a:moveTo>
                      <a:pt x="0" y="168"/>
                    </a:moveTo>
                    <a:lnTo>
                      <a:pt x="43" y="144"/>
                    </a:lnTo>
                    <a:lnTo>
                      <a:pt x="43" y="0"/>
                    </a:lnTo>
                    <a:lnTo>
                      <a:pt x="0" y="26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2" name="Freeform 98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3" name="Freeform 99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4" name="Freeform 100"/>
              <p:cNvSpPr>
                <a:spLocks/>
              </p:cNvSpPr>
              <p:nvPr/>
            </p:nvSpPr>
            <p:spPr bwMode="auto">
              <a:xfrm>
                <a:off x="1344" y="2901"/>
                <a:ext cx="33" cy="158"/>
              </a:xfrm>
              <a:custGeom>
                <a:avLst/>
                <a:gdLst/>
                <a:ahLst/>
                <a:cxnLst>
                  <a:cxn ang="0">
                    <a:pos x="32" y="157"/>
                  </a:cxn>
                  <a:cxn ang="0">
                    <a:pos x="0" y="137"/>
                  </a:cxn>
                  <a:cxn ang="0">
                    <a:pos x="0" y="0"/>
                  </a:cxn>
                  <a:cxn ang="0">
                    <a:pos x="29" y="20"/>
                  </a:cxn>
                </a:cxnLst>
                <a:rect l="0" t="0" r="r" b="b"/>
                <a:pathLst>
                  <a:path w="33" h="158">
                    <a:moveTo>
                      <a:pt x="32" y="157"/>
                    </a:moveTo>
                    <a:lnTo>
                      <a:pt x="0" y="137"/>
                    </a:lnTo>
                    <a:lnTo>
                      <a:pt x="0" y="0"/>
                    </a:lnTo>
                    <a:lnTo>
                      <a:pt x="29" y="2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101"/>
              <p:cNvGrpSpPr>
                <a:grpSpLocks/>
              </p:cNvGrpSpPr>
              <p:nvPr/>
            </p:nvGrpSpPr>
            <p:grpSpPr bwMode="auto">
              <a:xfrm>
                <a:off x="1317" y="2705"/>
                <a:ext cx="125" cy="226"/>
                <a:chOff x="1317" y="2705"/>
                <a:chExt cx="125" cy="226"/>
              </a:xfrm>
            </p:grpSpPr>
            <p:sp>
              <p:nvSpPr>
                <p:cNvPr id="16486" name="Freeform 102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7" name="Freeform 103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8" name="Freeform 104"/>
                <p:cNvSpPr>
                  <a:spLocks/>
                </p:cNvSpPr>
                <p:nvPr/>
              </p:nvSpPr>
              <p:spPr bwMode="auto">
                <a:xfrm>
                  <a:off x="1320" y="2850"/>
                  <a:ext cx="62" cy="81"/>
                </a:xfrm>
                <a:custGeom>
                  <a:avLst/>
                  <a:gdLst/>
                  <a:ahLst/>
                  <a:cxnLst>
                    <a:cxn ang="0">
                      <a:pos x="24" y="66"/>
                    </a:cxn>
                    <a:cxn ang="0">
                      <a:pos x="0" y="0"/>
                    </a:cxn>
                    <a:cxn ang="0">
                      <a:pos x="61" y="27"/>
                    </a:cxn>
                    <a:cxn ang="0">
                      <a:pos x="53" y="80"/>
                    </a:cxn>
                  </a:cxnLst>
                  <a:rect l="0" t="0" r="r" b="b"/>
                  <a:pathLst>
                    <a:path w="62" h="81">
                      <a:moveTo>
                        <a:pt x="24" y="66"/>
                      </a:moveTo>
                      <a:lnTo>
                        <a:pt x="0" y="0"/>
                      </a:lnTo>
                      <a:lnTo>
                        <a:pt x="61" y="27"/>
                      </a:lnTo>
                      <a:lnTo>
                        <a:pt x="53" y="8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9" name="Freeform 105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0" name="Freeform 106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1" name="Freeform 107"/>
                <p:cNvSpPr>
                  <a:spLocks/>
                </p:cNvSpPr>
                <p:nvPr/>
              </p:nvSpPr>
              <p:spPr bwMode="auto">
                <a:xfrm>
                  <a:off x="1378" y="2857"/>
                  <a:ext cx="64" cy="74"/>
                </a:xfrm>
                <a:custGeom>
                  <a:avLst/>
                  <a:gdLst/>
                  <a:ahLst/>
                  <a:cxnLst>
                    <a:cxn ang="0">
                      <a:pos x="13" y="24"/>
                    </a:cxn>
                    <a:cxn ang="0">
                      <a:pos x="63" y="0"/>
                    </a:cxn>
                    <a:cxn ang="0">
                      <a:pos x="42" y="53"/>
                    </a:cxn>
                    <a:cxn ang="0">
                      <a:pos x="0" y="73"/>
                    </a:cxn>
                  </a:cxnLst>
                  <a:rect l="0" t="0" r="r" b="b"/>
                  <a:pathLst>
                    <a:path w="64" h="74">
                      <a:moveTo>
                        <a:pt x="13" y="24"/>
                      </a:moveTo>
                      <a:lnTo>
                        <a:pt x="63" y="0"/>
                      </a:lnTo>
                      <a:lnTo>
                        <a:pt x="42" y="53"/>
                      </a:lnTo>
                      <a:lnTo>
                        <a:pt x="0" y="7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2" name="Freeform 108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3" name="Freeform 109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4" name="Freeform 110"/>
                <p:cNvSpPr>
                  <a:spLocks/>
                </p:cNvSpPr>
                <p:nvPr/>
              </p:nvSpPr>
              <p:spPr bwMode="auto">
                <a:xfrm>
                  <a:off x="1385" y="2828"/>
                  <a:ext cx="57" cy="50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0" y="22"/>
                    </a:cxn>
                    <a:cxn ang="0">
                      <a:pos x="56" y="0"/>
                    </a:cxn>
                    <a:cxn ang="0">
                      <a:pos x="56" y="24"/>
                    </a:cxn>
                  </a:cxnLst>
                  <a:rect l="0" t="0" r="r" b="b"/>
                  <a:pathLst>
                    <a:path w="57" h="50">
                      <a:moveTo>
                        <a:pt x="0" y="49"/>
                      </a:moveTo>
                      <a:lnTo>
                        <a:pt x="0" y="22"/>
                      </a:lnTo>
                      <a:lnTo>
                        <a:pt x="56" y="0"/>
                      </a:lnTo>
                      <a:lnTo>
                        <a:pt x="56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5" name="Freeform 111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6" name="Freeform 112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7" name="Freeform 113"/>
                <p:cNvSpPr>
                  <a:spLocks/>
                </p:cNvSpPr>
                <p:nvPr/>
              </p:nvSpPr>
              <p:spPr bwMode="auto">
                <a:xfrm>
                  <a:off x="1320" y="2822"/>
                  <a:ext cx="65" cy="56"/>
                </a:xfrm>
                <a:custGeom>
                  <a:avLst/>
                  <a:gdLst/>
                  <a:ahLst/>
                  <a:cxnLst>
                    <a:cxn ang="0">
                      <a:pos x="61" y="55"/>
                    </a:cxn>
                    <a:cxn ang="0">
                      <a:pos x="0" y="29"/>
                    </a:cxn>
                    <a:cxn ang="0">
                      <a:pos x="0" y="0"/>
                    </a:cxn>
                    <a:cxn ang="0">
                      <a:pos x="64" y="24"/>
                    </a:cxn>
                  </a:cxnLst>
                  <a:rect l="0" t="0" r="r" b="b"/>
                  <a:pathLst>
                    <a:path w="65" h="56">
                      <a:moveTo>
                        <a:pt x="61" y="55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64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8" name="Freeform 114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9" name="Freeform 115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0" name="Freeform 116"/>
                <p:cNvSpPr>
                  <a:spLocks/>
                </p:cNvSpPr>
                <p:nvPr/>
              </p:nvSpPr>
              <p:spPr bwMode="auto">
                <a:xfrm>
                  <a:off x="1323" y="2802"/>
                  <a:ext cx="119" cy="4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54" y="0"/>
                    </a:cxn>
                    <a:cxn ang="0">
                      <a:pos x="118" y="26"/>
                    </a:cxn>
                    <a:cxn ang="0">
                      <a:pos x="65" y="44"/>
                    </a:cxn>
                  </a:cxnLst>
                  <a:rect l="0" t="0" r="r" b="b"/>
                  <a:pathLst>
                    <a:path w="119" h="45">
                      <a:moveTo>
                        <a:pt x="0" y="15"/>
                      </a:moveTo>
                      <a:lnTo>
                        <a:pt x="54" y="0"/>
                      </a:lnTo>
                      <a:lnTo>
                        <a:pt x="118" y="26"/>
                      </a:lnTo>
                      <a:lnTo>
                        <a:pt x="65" y="4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356" y="2745"/>
                  <a:ext cx="0" cy="8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377" y="2705"/>
                  <a:ext cx="0" cy="12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503" name="Freeform 119"/>
            <p:cNvSpPr>
              <a:spLocks/>
            </p:cNvSpPr>
            <p:nvPr/>
          </p:nvSpPr>
          <p:spPr bwMode="auto">
            <a:xfrm>
              <a:off x="1048" y="2974"/>
              <a:ext cx="714" cy="331"/>
            </a:xfrm>
            <a:custGeom>
              <a:avLst/>
              <a:gdLst/>
              <a:ahLst/>
              <a:cxnLst>
                <a:cxn ang="0">
                  <a:pos x="356" y="123"/>
                </a:cxn>
                <a:cxn ang="0">
                  <a:pos x="713" y="295"/>
                </a:cxn>
                <a:cxn ang="0">
                  <a:pos x="667" y="330"/>
                </a:cxn>
                <a:cxn ang="0">
                  <a:pos x="317" y="145"/>
                </a:cxn>
                <a:cxn ang="0">
                  <a:pos x="47" y="292"/>
                </a:cxn>
                <a:cxn ang="0">
                  <a:pos x="0" y="253"/>
                </a:cxn>
                <a:cxn ang="0">
                  <a:pos x="279" y="123"/>
                </a:cxn>
                <a:cxn ang="0">
                  <a:pos x="69" y="11"/>
                </a:cxn>
                <a:cxn ang="0">
                  <a:pos x="98" y="0"/>
                </a:cxn>
                <a:cxn ang="0">
                  <a:pos x="314" y="103"/>
                </a:cxn>
                <a:cxn ang="0">
                  <a:pos x="539" y="0"/>
                </a:cxn>
                <a:cxn ang="0">
                  <a:pos x="568" y="7"/>
                </a:cxn>
                <a:cxn ang="0">
                  <a:pos x="356" y="123"/>
                </a:cxn>
              </a:cxnLst>
              <a:rect l="0" t="0" r="r" b="b"/>
              <a:pathLst>
                <a:path w="714" h="331">
                  <a:moveTo>
                    <a:pt x="356" y="123"/>
                  </a:moveTo>
                  <a:lnTo>
                    <a:pt x="713" y="295"/>
                  </a:lnTo>
                  <a:lnTo>
                    <a:pt x="667" y="330"/>
                  </a:lnTo>
                  <a:lnTo>
                    <a:pt x="317" y="145"/>
                  </a:lnTo>
                  <a:lnTo>
                    <a:pt x="47" y="292"/>
                  </a:lnTo>
                  <a:lnTo>
                    <a:pt x="0" y="253"/>
                  </a:lnTo>
                  <a:lnTo>
                    <a:pt x="279" y="123"/>
                  </a:lnTo>
                  <a:lnTo>
                    <a:pt x="69" y="11"/>
                  </a:lnTo>
                  <a:lnTo>
                    <a:pt x="98" y="0"/>
                  </a:lnTo>
                  <a:lnTo>
                    <a:pt x="314" y="103"/>
                  </a:lnTo>
                  <a:lnTo>
                    <a:pt x="539" y="0"/>
                  </a:lnTo>
                  <a:lnTo>
                    <a:pt x="568" y="7"/>
                  </a:lnTo>
                  <a:lnTo>
                    <a:pt x="356" y="123"/>
                  </a:lnTo>
                </a:path>
              </a:pathLst>
            </a:custGeom>
            <a:solidFill>
              <a:srgbClr val="00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4" name="Freeform 120"/>
            <p:cNvSpPr>
              <a:spLocks/>
            </p:cNvSpPr>
            <p:nvPr/>
          </p:nvSpPr>
          <p:spPr bwMode="auto">
            <a:xfrm>
              <a:off x="1051" y="2978"/>
              <a:ext cx="724" cy="345"/>
            </a:xfrm>
            <a:custGeom>
              <a:avLst/>
              <a:gdLst/>
              <a:ahLst/>
              <a:cxnLst>
                <a:cxn ang="0">
                  <a:pos x="359" y="128"/>
                </a:cxn>
                <a:cxn ang="0">
                  <a:pos x="723" y="306"/>
                </a:cxn>
                <a:cxn ang="0">
                  <a:pos x="677" y="344"/>
                </a:cxn>
                <a:cxn ang="0">
                  <a:pos x="322" y="152"/>
                </a:cxn>
                <a:cxn ang="0">
                  <a:pos x="47" y="302"/>
                </a:cxn>
                <a:cxn ang="0">
                  <a:pos x="0" y="262"/>
                </a:cxn>
                <a:cxn ang="0">
                  <a:pos x="280" y="128"/>
                </a:cxn>
                <a:cxn ang="0">
                  <a:pos x="71" y="11"/>
                </a:cxn>
                <a:cxn ang="0">
                  <a:pos x="100" y="0"/>
                </a:cxn>
                <a:cxn ang="0">
                  <a:pos x="319" y="108"/>
                </a:cxn>
                <a:cxn ang="0">
                  <a:pos x="548" y="0"/>
                </a:cxn>
                <a:cxn ang="0">
                  <a:pos x="577" y="7"/>
                </a:cxn>
                <a:cxn ang="0">
                  <a:pos x="359" y="128"/>
                </a:cxn>
              </a:cxnLst>
              <a:rect l="0" t="0" r="r" b="b"/>
              <a:pathLst>
                <a:path w="724" h="345">
                  <a:moveTo>
                    <a:pt x="359" y="128"/>
                  </a:moveTo>
                  <a:lnTo>
                    <a:pt x="723" y="306"/>
                  </a:lnTo>
                  <a:lnTo>
                    <a:pt x="677" y="344"/>
                  </a:lnTo>
                  <a:lnTo>
                    <a:pt x="322" y="152"/>
                  </a:lnTo>
                  <a:lnTo>
                    <a:pt x="47" y="302"/>
                  </a:lnTo>
                  <a:lnTo>
                    <a:pt x="0" y="262"/>
                  </a:lnTo>
                  <a:lnTo>
                    <a:pt x="280" y="128"/>
                  </a:lnTo>
                  <a:lnTo>
                    <a:pt x="71" y="11"/>
                  </a:lnTo>
                  <a:lnTo>
                    <a:pt x="100" y="0"/>
                  </a:lnTo>
                  <a:lnTo>
                    <a:pt x="319" y="108"/>
                  </a:lnTo>
                  <a:lnTo>
                    <a:pt x="548" y="0"/>
                  </a:lnTo>
                  <a:lnTo>
                    <a:pt x="577" y="7"/>
                  </a:lnTo>
                  <a:lnTo>
                    <a:pt x="359" y="12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21"/>
          <p:cNvGrpSpPr>
            <a:grpSpLocks/>
          </p:cNvGrpSpPr>
          <p:nvPr/>
        </p:nvGrpSpPr>
        <p:grpSpPr bwMode="auto">
          <a:xfrm>
            <a:off x="838200" y="5181600"/>
            <a:ext cx="1154113" cy="981075"/>
            <a:chOff x="1048" y="2705"/>
            <a:chExt cx="727" cy="618"/>
          </a:xfrm>
        </p:grpSpPr>
        <p:grpSp>
          <p:nvGrpSpPr>
            <p:cNvPr id="17" name="Group 122"/>
            <p:cNvGrpSpPr>
              <a:grpSpLocks/>
            </p:cNvGrpSpPr>
            <p:nvPr/>
          </p:nvGrpSpPr>
          <p:grpSpPr bwMode="auto">
            <a:xfrm>
              <a:off x="1317" y="2705"/>
              <a:ext cx="125" cy="358"/>
              <a:chOff x="1317" y="2705"/>
              <a:chExt cx="125" cy="358"/>
            </a:xfrm>
          </p:grpSpPr>
          <p:sp>
            <p:nvSpPr>
              <p:cNvPr id="16507" name="Freeform 123"/>
              <p:cNvSpPr>
                <a:spLocks/>
              </p:cNvSpPr>
              <p:nvPr/>
            </p:nvSpPr>
            <p:spPr bwMode="auto">
              <a:xfrm>
                <a:off x="1374" y="2890"/>
                <a:ext cx="34" cy="155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33" y="132"/>
                  </a:cxn>
                  <a:cxn ang="0">
                    <a:pos x="33" y="0"/>
                  </a:cxn>
                  <a:cxn ang="0">
                    <a:pos x="0" y="24"/>
                  </a:cxn>
                  <a:cxn ang="0">
                    <a:pos x="0" y="154"/>
                  </a:cxn>
                </a:cxnLst>
                <a:rect l="0" t="0" r="r" b="b"/>
                <a:pathLst>
                  <a:path w="34" h="155">
                    <a:moveTo>
                      <a:pt x="0" y="154"/>
                    </a:moveTo>
                    <a:lnTo>
                      <a:pt x="33" y="132"/>
                    </a:lnTo>
                    <a:lnTo>
                      <a:pt x="33" y="0"/>
                    </a:lnTo>
                    <a:lnTo>
                      <a:pt x="0" y="24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00FFFF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8" name="Freeform 124"/>
              <p:cNvSpPr>
                <a:spLocks/>
              </p:cNvSpPr>
              <p:nvPr/>
            </p:nvSpPr>
            <p:spPr bwMode="auto">
              <a:xfrm>
                <a:off x="1377" y="2894"/>
                <a:ext cx="44" cy="169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43" y="144"/>
                  </a:cxn>
                  <a:cxn ang="0">
                    <a:pos x="43" y="0"/>
                  </a:cxn>
                  <a:cxn ang="0">
                    <a:pos x="0" y="26"/>
                  </a:cxn>
                  <a:cxn ang="0">
                    <a:pos x="0" y="168"/>
                  </a:cxn>
                </a:cxnLst>
                <a:rect l="0" t="0" r="r" b="b"/>
                <a:pathLst>
                  <a:path w="44" h="169">
                    <a:moveTo>
                      <a:pt x="0" y="168"/>
                    </a:moveTo>
                    <a:lnTo>
                      <a:pt x="43" y="144"/>
                    </a:lnTo>
                    <a:lnTo>
                      <a:pt x="43" y="0"/>
                    </a:lnTo>
                    <a:lnTo>
                      <a:pt x="0" y="26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9" name="Freeform 125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0" name="Freeform 126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1" name="Freeform 127"/>
              <p:cNvSpPr>
                <a:spLocks/>
              </p:cNvSpPr>
              <p:nvPr/>
            </p:nvSpPr>
            <p:spPr bwMode="auto">
              <a:xfrm>
                <a:off x="1344" y="2901"/>
                <a:ext cx="33" cy="158"/>
              </a:xfrm>
              <a:custGeom>
                <a:avLst/>
                <a:gdLst/>
                <a:ahLst/>
                <a:cxnLst>
                  <a:cxn ang="0">
                    <a:pos x="32" y="157"/>
                  </a:cxn>
                  <a:cxn ang="0">
                    <a:pos x="0" y="137"/>
                  </a:cxn>
                  <a:cxn ang="0">
                    <a:pos x="0" y="0"/>
                  </a:cxn>
                  <a:cxn ang="0">
                    <a:pos x="29" y="20"/>
                  </a:cxn>
                </a:cxnLst>
                <a:rect l="0" t="0" r="r" b="b"/>
                <a:pathLst>
                  <a:path w="33" h="158">
                    <a:moveTo>
                      <a:pt x="32" y="157"/>
                    </a:moveTo>
                    <a:lnTo>
                      <a:pt x="0" y="137"/>
                    </a:lnTo>
                    <a:lnTo>
                      <a:pt x="0" y="0"/>
                    </a:lnTo>
                    <a:lnTo>
                      <a:pt x="29" y="2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28"/>
              <p:cNvGrpSpPr>
                <a:grpSpLocks/>
              </p:cNvGrpSpPr>
              <p:nvPr/>
            </p:nvGrpSpPr>
            <p:grpSpPr bwMode="auto">
              <a:xfrm>
                <a:off x="1317" y="2705"/>
                <a:ext cx="125" cy="226"/>
                <a:chOff x="1317" y="2705"/>
                <a:chExt cx="125" cy="226"/>
              </a:xfrm>
            </p:grpSpPr>
            <p:sp>
              <p:nvSpPr>
                <p:cNvPr id="16513" name="Freeform 129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4" name="Freeform 130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5" name="Freeform 131"/>
                <p:cNvSpPr>
                  <a:spLocks/>
                </p:cNvSpPr>
                <p:nvPr/>
              </p:nvSpPr>
              <p:spPr bwMode="auto">
                <a:xfrm>
                  <a:off x="1320" y="2850"/>
                  <a:ext cx="62" cy="81"/>
                </a:xfrm>
                <a:custGeom>
                  <a:avLst/>
                  <a:gdLst/>
                  <a:ahLst/>
                  <a:cxnLst>
                    <a:cxn ang="0">
                      <a:pos x="24" y="66"/>
                    </a:cxn>
                    <a:cxn ang="0">
                      <a:pos x="0" y="0"/>
                    </a:cxn>
                    <a:cxn ang="0">
                      <a:pos x="61" y="27"/>
                    </a:cxn>
                    <a:cxn ang="0">
                      <a:pos x="53" y="80"/>
                    </a:cxn>
                  </a:cxnLst>
                  <a:rect l="0" t="0" r="r" b="b"/>
                  <a:pathLst>
                    <a:path w="62" h="81">
                      <a:moveTo>
                        <a:pt x="24" y="66"/>
                      </a:moveTo>
                      <a:lnTo>
                        <a:pt x="0" y="0"/>
                      </a:lnTo>
                      <a:lnTo>
                        <a:pt x="61" y="27"/>
                      </a:lnTo>
                      <a:lnTo>
                        <a:pt x="53" y="8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6" name="Freeform 132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7" name="Freeform 133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8" name="Freeform 134"/>
                <p:cNvSpPr>
                  <a:spLocks/>
                </p:cNvSpPr>
                <p:nvPr/>
              </p:nvSpPr>
              <p:spPr bwMode="auto">
                <a:xfrm>
                  <a:off x="1378" y="2857"/>
                  <a:ext cx="64" cy="74"/>
                </a:xfrm>
                <a:custGeom>
                  <a:avLst/>
                  <a:gdLst/>
                  <a:ahLst/>
                  <a:cxnLst>
                    <a:cxn ang="0">
                      <a:pos x="13" y="24"/>
                    </a:cxn>
                    <a:cxn ang="0">
                      <a:pos x="63" y="0"/>
                    </a:cxn>
                    <a:cxn ang="0">
                      <a:pos x="42" y="53"/>
                    </a:cxn>
                    <a:cxn ang="0">
                      <a:pos x="0" y="73"/>
                    </a:cxn>
                  </a:cxnLst>
                  <a:rect l="0" t="0" r="r" b="b"/>
                  <a:pathLst>
                    <a:path w="64" h="74">
                      <a:moveTo>
                        <a:pt x="13" y="24"/>
                      </a:moveTo>
                      <a:lnTo>
                        <a:pt x="63" y="0"/>
                      </a:lnTo>
                      <a:lnTo>
                        <a:pt x="42" y="53"/>
                      </a:lnTo>
                      <a:lnTo>
                        <a:pt x="0" y="7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9" name="Freeform 135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0" name="Freeform 136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1" name="Freeform 137"/>
                <p:cNvSpPr>
                  <a:spLocks/>
                </p:cNvSpPr>
                <p:nvPr/>
              </p:nvSpPr>
              <p:spPr bwMode="auto">
                <a:xfrm>
                  <a:off x="1385" y="2828"/>
                  <a:ext cx="57" cy="50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0" y="22"/>
                    </a:cxn>
                    <a:cxn ang="0">
                      <a:pos x="56" y="0"/>
                    </a:cxn>
                    <a:cxn ang="0">
                      <a:pos x="56" y="24"/>
                    </a:cxn>
                  </a:cxnLst>
                  <a:rect l="0" t="0" r="r" b="b"/>
                  <a:pathLst>
                    <a:path w="57" h="50">
                      <a:moveTo>
                        <a:pt x="0" y="49"/>
                      </a:moveTo>
                      <a:lnTo>
                        <a:pt x="0" y="22"/>
                      </a:lnTo>
                      <a:lnTo>
                        <a:pt x="56" y="0"/>
                      </a:lnTo>
                      <a:lnTo>
                        <a:pt x="56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2" name="Freeform 138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3" name="Freeform 139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4" name="Freeform 140"/>
                <p:cNvSpPr>
                  <a:spLocks/>
                </p:cNvSpPr>
                <p:nvPr/>
              </p:nvSpPr>
              <p:spPr bwMode="auto">
                <a:xfrm>
                  <a:off x="1320" y="2822"/>
                  <a:ext cx="65" cy="56"/>
                </a:xfrm>
                <a:custGeom>
                  <a:avLst/>
                  <a:gdLst/>
                  <a:ahLst/>
                  <a:cxnLst>
                    <a:cxn ang="0">
                      <a:pos x="61" y="55"/>
                    </a:cxn>
                    <a:cxn ang="0">
                      <a:pos x="0" y="29"/>
                    </a:cxn>
                    <a:cxn ang="0">
                      <a:pos x="0" y="0"/>
                    </a:cxn>
                    <a:cxn ang="0">
                      <a:pos x="64" y="24"/>
                    </a:cxn>
                  </a:cxnLst>
                  <a:rect l="0" t="0" r="r" b="b"/>
                  <a:pathLst>
                    <a:path w="65" h="56">
                      <a:moveTo>
                        <a:pt x="61" y="55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64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5" name="Freeform 141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6" name="Freeform 142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7" name="Freeform 143"/>
                <p:cNvSpPr>
                  <a:spLocks/>
                </p:cNvSpPr>
                <p:nvPr/>
              </p:nvSpPr>
              <p:spPr bwMode="auto">
                <a:xfrm>
                  <a:off x="1323" y="2802"/>
                  <a:ext cx="119" cy="4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54" y="0"/>
                    </a:cxn>
                    <a:cxn ang="0">
                      <a:pos x="118" y="26"/>
                    </a:cxn>
                    <a:cxn ang="0">
                      <a:pos x="65" y="44"/>
                    </a:cxn>
                  </a:cxnLst>
                  <a:rect l="0" t="0" r="r" b="b"/>
                  <a:pathLst>
                    <a:path w="119" h="45">
                      <a:moveTo>
                        <a:pt x="0" y="15"/>
                      </a:moveTo>
                      <a:lnTo>
                        <a:pt x="54" y="0"/>
                      </a:lnTo>
                      <a:lnTo>
                        <a:pt x="118" y="26"/>
                      </a:lnTo>
                      <a:lnTo>
                        <a:pt x="65" y="4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1356" y="2745"/>
                  <a:ext cx="0" cy="8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9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1377" y="2705"/>
                  <a:ext cx="0" cy="12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530" name="Freeform 146"/>
            <p:cNvSpPr>
              <a:spLocks/>
            </p:cNvSpPr>
            <p:nvPr/>
          </p:nvSpPr>
          <p:spPr bwMode="auto">
            <a:xfrm>
              <a:off x="1048" y="2974"/>
              <a:ext cx="714" cy="331"/>
            </a:xfrm>
            <a:custGeom>
              <a:avLst/>
              <a:gdLst/>
              <a:ahLst/>
              <a:cxnLst>
                <a:cxn ang="0">
                  <a:pos x="356" y="123"/>
                </a:cxn>
                <a:cxn ang="0">
                  <a:pos x="713" y="295"/>
                </a:cxn>
                <a:cxn ang="0">
                  <a:pos x="667" y="330"/>
                </a:cxn>
                <a:cxn ang="0">
                  <a:pos x="317" y="145"/>
                </a:cxn>
                <a:cxn ang="0">
                  <a:pos x="47" y="292"/>
                </a:cxn>
                <a:cxn ang="0">
                  <a:pos x="0" y="253"/>
                </a:cxn>
                <a:cxn ang="0">
                  <a:pos x="279" y="123"/>
                </a:cxn>
                <a:cxn ang="0">
                  <a:pos x="69" y="11"/>
                </a:cxn>
                <a:cxn ang="0">
                  <a:pos x="98" y="0"/>
                </a:cxn>
                <a:cxn ang="0">
                  <a:pos x="314" y="103"/>
                </a:cxn>
                <a:cxn ang="0">
                  <a:pos x="539" y="0"/>
                </a:cxn>
                <a:cxn ang="0">
                  <a:pos x="568" y="7"/>
                </a:cxn>
                <a:cxn ang="0">
                  <a:pos x="356" y="123"/>
                </a:cxn>
              </a:cxnLst>
              <a:rect l="0" t="0" r="r" b="b"/>
              <a:pathLst>
                <a:path w="714" h="331">
                  <a:moveTo>
                    <a:pt x="356" y="123"/>
                  </a:moveTo>
                  <a:lnTo>
                    <a:pt x="713" y="295"/>
                  </a:lnTo>
                  <a:lnTo>
                    <a:pt x="667" y="330"/>
                  </a:lnTo>
                  <a:lnTo>
                    <a:pt x="317" y="145"/>
                  </a:lnTo>
                  <a:lnTo>
                    <a:pt x="47" y="292"/>
                  </a:lnTo>
                  <a:lnTo>
                    <a:pt x="0" y="253"/>
                  </a:lnTo>
                  <a:lnTo>
                    <a:pt x="279" y="123"/>
                  </a:lnTo>
                  <a:lnTo>
                    <a:pt x="69" y="11"/>
                  </a:lnTo>
                  <a:lnTo>
                    <a:pt x="98" y="0"/>
                  </a:lnTo>
                  <a:lnTo>
                    <a:pt x="314" y="103"/>
                  </a:lnTo>
                  <a:lnTo>
                    <a:pt x="539" y="0"/>
                  </a:lnTo>
                  <a:lnTo>
                    <a:pt x="568" y="7"/>
                  </a:lnTo>
                  <a:lnTo>
                    <a:pt x="356" y="123"/>
                  </a:lnTo>
                </a:path>
              </a:pathLst>
            </a:custGeom>
            <a:solidFill>
              <a:srgbClr val="00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1" name="Freeform 147"/>
            <p:cNvSpPr>
              <a:spLocks/>
            </p:cNvSpPr>
            <p:nvPr/>
          </p:nvSpPr>
          <p:spPr bwMode="auto">
            <a:xfrm>
              <a:off x="1051" y="2978"/>
              <a:ext cx="724" cy="345"/>
            </a:xfrm>
            <a:custGeom>
              <a:avLst/>
              <a:gdLst/>
              <a:ahLst/>
              <a:cxnLst>
                <a:cxn ang="0">
                  <a:pos x="359" y="128"/>
                </a:cxn>
                <a:cxn ang="0">
                  <a:pos x="723" y="306"/>
                </a:cxn>
                <a:cxn ang="0">
                  <a:pos x="677" y="344"/>
                </a:cxn>
                <a:cxn ang="0">
                  <a:pos x="322" y="152"/>
                </a:cxn>
                <a:cxn ang="0">
                  <a:pos x="47" y="302"/>
                </a:cxn>
                <a:cxn ang="0">
                  <a:pos x="0" y="262"/>
                </a:cxn>
                <a:cxn ang="0">
                  <a:pos x="280" y="128"/>
                </a:cxn>
                <a:cxn ang="0">
                  <a:pos x="71" y="11"/>
                </a:cxn>
                <a:cxn ang="0">
                  <a:pos x="100" y="0"/>
                </a:cxn>
                <a:cxn ang="0">
                  <a:pos x="319" y="108"/>
                </a:cxn>
                <a:cxn ang="0">
                  <a:pos x="548" y="0"/>
                </a:cxn>
                <a:cxn ang="0">
                  <a:pos x="577" y="7"/>
                </a:cxn>
                <a:cxn ang="0">
                  <a:pos x="359" y="128"/>
                </a:cxn>
              </a:cxnLst>
              <a:rect l="0" t="0" r="r" b="b"/>
              <a:pathLst>
                <a:path w="724" h="345">
                  <a:moveTo>
                    <a:pt x="359" y="128"/>
                  </a:moveTo>
                  <a:lnTo>
                    <a:pt x="723" y="306"/>
                  </a:lnTo>
                  <a:lnTo>
                    <a:pt x="677" y="344"/>
                  </a:lnTo>
                  <a:lnTo>
                    <a:pt x="322" y="152"/>
                  </a:lnTo>
                  <a:lnTo>
                    <a:pt x="47" y="302"/>
                  </a:lnTo>
                  <a:lnTo>
                    <a:pt x="0" y="262"/>
                  </a:lnTo>
                  <a:lnTo>
                    <a:pt x="280" y="128"/>
                  </a:lnTo>
                  <a:lnTo>
                    <a:pt x="71" y="11"/>
                  </a:lnTo>
                  <a:lnTo>
                    <a:pt x="100" y="0"/>
                  </a:lnTo>
                  <a:lnTo>
                    <a:pt x="319" y="108"/>
                  </a:lnTo>
                  <a:lnTo>
                    <a:pt x="548" y="0"/>
                  </a:lnTo>
                  <a:lnTo>
                    <a:pt x="577" y="7"/>
                  </a:lnTo>
                  <a:lnTo>
                    <a:pt x="359" y="12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48"/>
          <p:cNvGrpSpPr>
            <a:grpSpLocks/>
          </p:cNvGrpSpPr>
          <p:nvPr/>
        </p:nvGrpSpPr>
        <p:grpSpPr bwMode="auto">
          <a:xfrm>
            <a:off x="838200" y="2971800"/>
            <a:ext cx="914400" cy="609600"/>
            <a:chOff x="1048" y="2705"/>
            <a:chExt cx="727" cy="618"/>
          </a:xfrm>
        </p:grpSpPr>
        <p:grpSp>
          <p:nvGrpSpPr>
            <p:cNvPr id="20" name="Group 149"/>
            <p:cNvGrpSpPr>
              <a:grpSpLocks/>
            </p:cNvGrpSpPr>
            <p:nvPr/>
          </p:nvGrpSpPr>
          <p:grpSpPr bwMode="auto">
            <a:xfrm>
              <a:off x="1317" y="2705"/>
              <a:ext cx="125" cy="358"/>
              <a:chOff x="1317" y="2705"/>
              <a:chExt cx="125" cy="358"/>
            </a:xfrm>
          </p:grpSpPr>
          <p:sp>
            <p:nvSpPr>
              <p:cNvPr id="16534" name="Freeform 150"/>
              <p:cNvSpPr>
                <a:spLocks/>
              </p:cNvSpPr>
              <p:nvPr/>
            </p:nvSpPr>
            <p:spPr bwMode="auto">
              <a:xfrm>
                <a:off x="1374" y="2890"/>
                <a:ext cx="34" cy="155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33" y="132"/>
                  </a:cxn>
                  <a:cxn ang="0">
                    <a:pos x="33" y="0"/>
                  </a:cxn>
                  <a:cxn ang="0">
                    <a:pos x="0" y="24"/>
                  </a:cxn>
                  <a:cxn ang="0">
                    <a:pos x="0" y="154"/>
                  </a:cxn>
                </a:cxnLst>
                <a:rect l="0" t="0" r="r" b="b"/>
                <a:pathLst>
                  <a:path w="34" h="155">
                    <a:moveTo>
                      <a:pt x="0" y="154"/>
                    </a:moveTo>
                    <a:lnTo>
                      <a:pt x="33" y="132"/>
                    </a:lnTo>
                    <a:lnTo>
                      <a:pt x="33" y="0"/>
                    </a:lnTo>
                    <a:lnTo>
                      <a:pt x="0" y="24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00FFFF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51"/>
              <p:cNvSpPr>
                <a:spLocks/>
              </p:cNvSpPr>
              <p:nvPr/>
            </p:nvSpPr>
            <p:spPr bwMode="auto">
              <a:xfrm>
                <a:off x="1377" y="2894"/>
                <a:ext cx="44" cy="169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43" y="144"/>
                  </a:cxn>
                  <a:cxn ang="0">
                    <a:pos x="43" y="0"/>
                  </a:cxn>
                  <a:cxn ang="0">
                    <a:pos x="0" y="26"/>
                  </a:cxn>
                  <a:cxn ang="0">
                    <a:pos x="0" y="168"/>
                  </a:cxn>
                </a:cxnLst>
                <a:rect l="0" t="0" r="r" b="b"/>
                <a:pathLst>
                  <a:path w="44" h="169">
                    <a:moveTo>
                      <a:pt x="0" y="168"/>
                    </a:moveTo>
                    <a:lnTo>
                      <a:pt x="43" y="144"/>
                    </a:lnTo>
                    <a:lnTo>
                      <a:pt x="43" y="0"/>
                    </a:lnTo>
                    <a:lnTo>
                      <a:pt x="0" y="26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6" name="Freeform 152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Freeform 153"/>
              <p:cNvSpPr>
                <a:spLocks/>
              </p:cNvSpPr>
              <p:nvPr/>
            </p:nvSpPr>
            <p:spPr bwMode="auto">
              <a:xfrm>
                <a:off x="1341" y="2897"/>
                <a:ext cx="27" cy="144"/>
              </a:xfrm>
              <a:custGeom>
                <a:avLst/>
                <a:gdLst/>
                <a:ahLst/>
                <a:cxnLst>
                  <a:cxn ang="0">
                    <a:pos x="26" y="143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23" y="18"/>
                  </a:cxn>
                  <a:cxn ang="0">
                    <a:pos x="26" y="143"/>
                  </a:cxn>
                </a:cxnLst>
                <a:rect l="0" t="0" r="r" b="b"/>
                <a:pathLst>
                  <a:path w="27" h="144">
                    <a:moveTo>
                      <a:pt x="26" y="143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23" y="18"/>
                    </a:lnTo>
                    <a:lnTo>
                      <a:pt x="26" y="143"/>
                    </a:lnTo>
                  </a:path>
                </a:pathLst>
              </a:custGeom>
              <a:solidFill>
                <a:srgbClr val="AAAAA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8" name="Freeform 154"/>
              <p:cNvSpPr>
                <a:spLocks/>
              </p:cNvSpPr>
              <p:nvPr/>
            </p:nvSpPr>
            <p:spPr bwMode="auto">
              <a:xfrm>
                <a:off x="1344" y="2901"/>
                <a:ext cx="33" cy="158"/>
              </a:xfrm>
              <a:custGeom>
                <a:avLst/>
                <a:gdLst/>
                <a:ahLst/>
                <a:cxnLst>
                  <a:cxn ang="0">
                    <a:pos x="32" y="157"/>
                  </a:cxn>
                  <a:cxn ang="0">
                    <a:pos x="0" y="137"/>
                  </a:cxn>
                  <a:cxn ang="0">
                    <a:pos x="0" y="0"/>
                  </a:cxn>
                  <a:cxn ang="0">
                    <a:pos x="29" y="20"/>
                  </a:cxn>
                </a:cxnLst>
                <a:rect l="0" t="0" r="r" b="b"/>
                <a:pathLst>
                  <a:path w="33" h="158">
                    <a:moveTo>
                      <a:pt x="32" y="157"/>
                    </a:moveTo>
                    <a:lnTo>
                      <a:pt x="0" y="137"/>
                    </a:lnTo>
                    <a:lnTo>
                      <a:pt x="0" y="0"/>
                    </a:lnTo>
                    <a:lnTo>
                      <a:pt x="29" y="2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155"/>
              <p:cNvGrpSpPr>
                <a:grpSpLocks/>
              </p:cNvGrpSpPr>
              <p:nvPr/>
            </p:nvGrpSpPr>
            <p:grpSpPr bwMode="auto">
              <a:xfrm>
                <a:off x="1317" y="2705"/>
                <a:ext cx="125" cy="226"/>
                <a:chOff x="1317" y="2705"/>
                <a:chExt cx="125" cy="226"/>
              </a:xfrm>
            </p:grpSpPr>
            <p:sp>
              <p:nvSpPr>
                <p:cNvPr id="16540" name="Freeform 156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1" name="Freeform 157"/>
                <p:cNvSpPr>
                  <a:spLocks/>
                </p:cNvSpPr>
                <p:nvPr/>
              </p:nvSpPr>
              <p:spPr bwMode="auto">
                <a:xfrm>
                  <a:off x="1317" y="2846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57"/>
                    </a:cxn>
                    <a:cxn ang="0">
                      <a:pos x="0" y="0"/>
                    </a:cxn>
                    <a:cxn ang="0">
                      <a:pos x="51" y="22"/>
                    </a:cxn>
                    <a:cxn ang="0">
                      <a:pos x="45" y="66"/>
                    </a:cxn>
                    <a:cxn ang="0">
                      <a:pos x="21" y="57"/>
                    </a:cxn>
                  </a:cxnLst>
                  <a:rect l="0" t="0" r="r" b="b"/>
                  <a:pathLst>
                    <a:path w="52" h="67">
                      <a:moveTo>
                        <a:pt x="21" y="57"/>
                      </a:moveTo>
                      <a:lnTo>
                        <a:pt x="0" y="0"/>
                      </a:lnTo>
                      <a:lnTo>
                        <a:pt x="51" y="22"/>
                      </a:lnTo>
                      <a:lnTo>
                        <a:pt x="45" y="66"/>
                      </a:lnTo>
                      <a:lnTo>
                        <a:pt x="21" y="57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2" name="Freeform 158"/>
                <p:cNvSpPr>
                  <a:spLocks/>
                </p:cNvSpPr>
                <p:nvPr/>
              </p:nvSpPr>
              <p:spPr bwMode="auto">
                <a:xfrm>
                  <a:off x="1320" y="2850"/>
                  <a:ext cx="62" cy="81"/>
                </a:xfrm>
                <a:custGeom>
                  <a:avLst/>
                  <a:gdLst/>
                  <a:ahLst/>
                  <a:cxnLst>
                    <a:cxn ang="0">
                      <a:pos x="24" y="66"/>
                    </a:cxn>
                    <a:cxn ang="0">
                      <a:pos x="0" y="0"/>
                    </a:cxn>
                    <a:cxn ang="0">
                      <a:pos x="61" y="27"/>
                    </a:cxn>
                    <a:cxn ang="0">
                      <a:pos x="53" y="80"/>
                    </a:cxn>
                  </a:cxnLst>
                  <a:rect l="0" t="0" r="r" b="b"/>
                  <a:pathLst>
                    <a:path w="62" h="81">
                      <a:moveTo>
                        <a:pt x="24" y="66"/>
                      </a:moveTo>
                      <a:lnTo>
                        <a:pt x="0" y="0"/>
                      </a:lnTo>
                      <a:lnTo>
                        <a:pt x="61" y="27"/>
                      </a:lnTo>
                      <a:lnTo>
                        <a:pt x="53" y="8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3" name="Freeform 159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4" name="Freeform 160"/>
                <p:cNvSpPr>
                  <a:spLocks/>
                </p:cNvSpPr>
                <p:nvPr/>
              </p:nvSpPr>
              <p:spPr bwMode="auto">
                <a:xfrm>
                  <a:off x="1377" y="2853"/>
                  <a:ext cx="52" cy="60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51" y="0"/>
                    </a:cxn>
                    <a:cxn ang="0">
                      <a:pos x="34" y="44"/>
                    </a:cxn>
                    <a:cxn ang="0">
                      <a:pos x="0" y="59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52" h="60">
                      <a:moveTo>
                        <a:pt x="10" y="20"/>
                      </a:moveTo>
                      <a:lnTo>
                        <a:pt x="51" y="0"/>
                      </a:lnTo>
                      <a:lnTo>
                        <a:pt x="34" y="44"/>
                      </a:lnTo>
                      <a:lnTo>
                        <a:pt x="0" y="59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5" name="Freeform 161"/>
                <p:cNvSpPr>
                  <a:spLocks/>
                </p:cNvSpPr>
                <p:nvPr/>
              </p:nvSpPr>
              <p:spPr bwMode="auto">
                <a:xfrm>
                  <a:off x="1378" y="2857"/>
                  <a:ext cx="64" cy="74"/>
                </a:xfrm>
                <a:custGeom>
                  <a:avLst/>
                  <a:gdLst/>
                  <a:ahLst/>
                  <a:cxnLst>
                    <a:cxn ang="0">
                      <a:pos x="13" y="24"/>
                    </a:cxn>
                    <a:cxn ang="0">
                      <a:pos x="63" y="0"/>
                    </a:cxn>
                    <a:cxn ang="0">
                      <a:pos x="42" y="53"/>
                    </a:cxn>
                    <a:cxn ang="0">
                      <a:pos x="0" y="73"/>
                    </a:cxn>
                  </a:cxnLst>
                  <a:rect l="0" t="0" r="r" b="b"/>
                  <a:pathLst>
                    <a:path w="64" h="74">
                      <a:moveTo>
                        <a:pt x="13" y="24"/>
                      </a:moveTo>
                      <a:lnTo>
                        <a:pt x="63" y="0"/>
                      </a:lnTo>
                      <a:lnTo>
                        <a:pt x="42" y="53"/>
                      </a:lnTo>
                      <a:lnTo>
                        <a:pt x="0" y="7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6" name="Freeform 162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7" name="Freeform 163"/>
                <p:cNvSpPr>
                  <a:spLocks/>
                </p:cNvSpPr>
                <p:nvPr/>
              </p:nvSpPr>
              <p:spPr bwMode="auto">
                <a:xfrm>
                  <a:off x="1382" y="2826"/>
                  <a:ext cx="47" cy="37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13"/>
                    </a:cxn>
                    <a:cxn ang="0">
                      <a:pos x="46" y="0"/>
                    </a:cxn>
                    <a:cxn ang="0">
                      <a:pos x="4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47" h="37">
                      <a:moveTo>
                        <a:pt x="0" y="36"/>
                      </a:moveTo>
                      <a:lnTo>
                        <a:pt x="0" y="13"/>
                      </a:lnTo>
                      <a:lnTo>
                        <a:pt x="46" y="0"/>
                      </a:lnTo>
                      <a:lnTo>
                        <a:pt x="46" y="18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8" name="Freeform 164"/>
                <p:cNvSpPr>
                  <a:spLocks/>
                </p:cNvSpPr>
                <p:nvPr/>
              </p:nvSpPr>
              <p:spPr bwMode="auto">
                <a:xfrm>
                  <a:off x="1385" y="2828"/>
                  <a:ext cx="57" cy="50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0" y="22"/>
                    </a:cxn>
                    <a:cxn ang="0">
                      <a:pos x="56" y="0"/>
                    </a:cxn>
                    <a:cxn ang="0">
                      <a:pos x="56" y="24"/>
                    </a:cxn>
                  </a:cxnLst>
                  <a:rect l="0" t="0" r="r" b="b"/>
                  <a:pathLst>
                    <a:path w="57" h="50">
                      <a:moveTo>
                        <a:pt x="0" y="49"/>
                      </a:moveTo>
                      <a:lnTo>
                        <a:pt x="0" y="22"/>
                      </a:lnTo>
                      <a:lnTo>
                        <a:pt x="56" y="0"/>
                      </a:lnTo>
                      <a:lnTo>
                        <a:pt x="56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9" name="Freeform 165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0" name="Freeform 166"/>
                <p:cNvSpPr>
                  <a:spLocks/>
                </p:cNvSpPr>
                <p:nvPr/>
              </p:nvSpPr>
              <p:spPr bwMode="auto">
                <a:xfrm>
                  <a:off x="1317" y="2817"/>
                  <a:ext cx="56" cy="43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0" y="22"/>
                    </a:cxn>
                    <a:cxn ang="0">
                      <a:pos x="0" y="0"/>
                    </a:cxn>
                    <a:cxn ang="0">
                      <a:pos x="55" y="18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56" h="43">
                      <a:moveTo>
                        <a:pt x="52" y="42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55" y="18"/>
                      </a:lnTo>
                      <a:lnTo>
                        <a:pt x="52" y="42"/>
                      </a:lnTo>
                    </a:path>
                  </a:pathLst>
                </a:custGeom>
                <a:solidFill>
                  <a:srgbClr val="AAAAA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1" name="Freeform 167"/>
                <p:cNvSpPr>
                  <a:spLocks/>
                </p:cNvSpPr>
                <p:nvPr/>
              </p:nvSpPr>
              <p:spPr bwMode="auto">
                <a:xfrm>
                  <a:off x="1320" y="2822"/>
                  <a:ext cx="65" cy="56"/>
                </a:xfrm>
                <a:custGeom>
                  <a:avLst/>
                  <a:gdLst/>
                  <a:ahLst/>
                  <a:cxnLst>
                    <a:cxn ang="0">
                      <a:pos x="61" y="55"/>
                    </a:cxn>
                    <a:cxn ang="0">
                      <a:pos x="0" y="29"/>
                    </a:cxn>
                    <a:cxn ang="0">
                      <a:pos x="0" y="0"/>
                    </a:cxn>
                    <a:cxn ang="0">
                      <a:pos x="64" y="24"/>
                    </a:cxn>
                  </a:cxnLst>
                  <a:rect l="0" t="0" r="r" b="b"/>
                  <a:pathLst>
                    <a:path w="65" h="56">
                      <a:moveTo>
                        <a:pt x="61" y="55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64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2" name="Freeform 168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3" name="Freeform 169"/>
                <p:cNvSpPr>
                  <a:spLocks/>
                </p:cNvSpPr>
                <p:nvPr/>
              </p:nvSpPr>
              <p:spPr bwMode="auto">
                <a:xfrm>
                  <a:off x="1320" y="2798"/>
                  <a:ext cx="109" cy="3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49" y="0"/>
                    </a:cxn>
                    <a:cxn ang="0">
                      <a:pos x="108" y="22"/>
                    </a:cxn>
                    <a:cxn ang="0">
                      <a:pos x="60" y="3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09" h="36">
                      <a:moveTo>
                        <a:pt x="0" y="11"/>
                      </a:moveTo>
                      <a:lnTo>
                        <a:pt x="49" y="0"/>
                      </a:lnTo>
                      <a:lnTo>
                        <a:pt x="108" y="22"/>
                      </a:lnTo>
                      <a:lnTo>
                        <a:pt x="60" y="3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4" name="Freeform 170"/>
                <p:cNvSpPr>
                  <a:spLocks/>
                </p:cNvSpPr>
                <p:nvPr/>
              </p:nvSpPr>
              <p:spPr bwMode="auto">
                <a:xfrm>
                  <a:off x="1323" y="2802"/>
                  <a:ext cx="119" cy="4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54" y="0"/>
                    </a:cxn>
                    <a:cxn ang="0">
                      <a:pos x="118" y="26"/>
                    </a:cxn>
                    <a:cxn ang="0">
                      <a:pos x="65" y="44"/>
                    </a:cxn>
                  </a:cxnLst>
                  <a:rect l="0" t="0" r="r" b="b"/>
                  <a:pathLst>
                    <a:path w="119" h="45">
                      <a:moveTo>
                        <a:pt x="0" y="15"/>
                      </a:moveTo>
                      <a:lnTo>
                        <a:pt x="54" y="0"/>
                      </a:lnTo>
                      <a:lnTo>
                        <a:pt x="118" y="26"/>
                      </a:lnTo>
                      <a:lnTo>
                        <a:pt x="65" y="4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5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1356" y="2745"/>
                  <a:ext cx="0" cy="8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6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1377" y="2705"/>
                  <a:ext cx="0" cy="12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048" y="2974"/>
              <a:ext cx="714" cy="331"/>
            </a:xfrm>
            <a:custGeom>
              <a:avLst/>
              <a:gdLst/>
              <a:ahLst/>
              <a:cxnLst>
                <a:cxn ang="0">
                  <a:pos x="356" y="123"/>
                </a:cxn>
                <a:cxn ang="0">
                  <a:pos x="713" y="295"/>
                </a:cxn>
                <a:cxn ang="0">
                  <a:pos x="667" y="330"/>
                </a:cxn>
                <a:cxn ang="0">
                  <a:pos x="317" y="145"/>
                </a:cxn>
                <a:cxn ang="0">
                  <a:pos x="47" y="292"/>
                </a:cxn>
                <a:cxn ang="0">
                  <a:pos x="0" y="253"/>
                </a:cxn>
                <a:cxn ang="0">
                  <a:pos x="279" y="123"/>
                </a:cxn>
                <a:cxn ang="0">
                  <a:pos x="69" y="11"/>
                </a:cxn>
                <a:cxn ang="0">
                  <a:pos x="98" y="0"/>
                </a:cxn>
                <a:cxn ang="0">
                  <a:pos x="314" y="103"/>
                </a:cxn>
                <a:cxn ang="0">
                  <a:pos x="539" y="0"/>
                </a:cxn>
                <a:cxn ang="0">
                  <a:pos x="568" y="7"/>
                </a:cxn>
                <a:cxn ang="0">
                  <a:pos x="356" y="123"/>
                </a:cxn>
              </a:cxnLst>
              <a:rect l="0" t="0" r="r" b="b"/>
              <a:pathLst>
                <a:path w="714" h="331">
                  <a:moveTo>
                    <a:pt x="356" y="123"/>
                  </a:moveTo>
                  <a:lnTo>
                    <a:pt x="713" y="295"/>
                  </a:lnTo>
                  <a:lnTo>
                    <a:pt x="667" y="330"/>
                  </a:lnTo>
                  <a:lnTo>
                    <a:pt x="317" y="145"/>
                  </a:lnTo>
                  <a:lnTo>
                    <a:pt x="47" y="292"/>
                  </a:lnTo>
                  <a:lnTo>
                    <a:pt x="0" y="253"/>
                  </a:lnTo>
                  <a:lnTo>
                    <a:pt x="279" y="123"/>
                  </a:lnTo>
                  <a:lnTo>
                    <a:pt x="69" y="11"/>
                  </a:lnTo>
                  <a:lnTo>
                    <a:pt x="98" y="0"/>
                  </a:lnTo>
                  <a:lnTo>
                    <a:pt x="314" y="103"/>
                  </a:lnTo>
                  <a:lnTo>
                    <a:pt x="539" y="0"/>
                  </a:lnTo>
                  <a:lnTo>
                    <a:pt x="568" y="7"/>
                  </a:lnTo>
                  <a:lnTo>
                    <a:pt x="356" y="123"/>
                  </a:lnTo>
                </a:path>
              </a:pathLst>
            </a:custGeom>
            <a:solidFill>
              <a:srgbClr val="00FFFF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051" y="2978"/>
              <a:ext cx="724" cy="345"/>
            </a:xfrm>
            <a:custGeom>
              <a:avLst/>
              <a:gdLst/>
              <a:ahLst/>
              <a:cxnLst>
                <a:cxn ang="0">
                  <a:pos x="359" y="128"/>
                </a:cxn>
                <a:cxn ang="0">
                  <a:pos x="723" y="306"/>
                </a:cxn>
                <a:cxn ang="0">
                  <a:pos x="677" y="344"/>
                </a:cxn>
                <a:cxn ang="0">
                  <a:pos x="322" y="152"/>
                </a:cxn>
                <a:cxn ang="0">
                  <a:pos x="47" y="302"/>
                </a:cxn>
                <a:cxn ang="0">
                  <a:pos x="0" y="262"/>
                </a:cxn>
                <a:cxn ang="0">
                  <a:pos x="280" y="128"/>
                </a:cxn>
                <a:cxn ang="0">
                  <a:pos x="71" y="11"/>
                </a:cxn>
                <a:cxn ang="0">
                  <a:pos x="100" y="0"/>
                </a:cxn>
                <a:cxn ang="0">
                  <a:pos x="319" y="108"/>
                </a:cxn>
                <a:cxn ang="0">
                  <a:pos x="548" y="0"/>
                </a:cxn>
                <a:cxn ang="0">
                  <a:pos x="577" y="7"/>
                </a:cxn>
                <a:cxn ang="0">
                  <a:pos x="359" y="128"/>
                </a:cxn>
              </a:cxnLst>
              <a:rect l="0" t="0" r="r" b="b"/>
              <a:pathLst>
                <a:path w="724" h="345">
                  <a:moveTo>
                    <a:pt x="359" y="128"/>
                  </a:moveTo>
                  <a:lnTo>
                    <a:pt x="723" y="306"/>
                  </a:lnTo>
                  <a:lnTo>
                    <a:pt x="677" y="344"/>
                  </a:lnTo>
                  <a:lnTo>
                    <a:pt x="322" y="152"/>
                  </a:lnTo>
                  <a:lnTo>
                    <a:pt x="47" y="302"/>
                  </a:lnTo>
                  <a:lnTo>
                    <a:pt x="0" y="262"/>
                  </a:lnTo>
                  <a:lnTo>
                    <a:pt x="280" y="128"/>
                  </a:lnTo>
                  <a:lnTo>
                    <a:pt x="71" y="11"/>
                  </a:lnTo>
                  <a:lnTo>
                    <a:pt x="100" y="0"/>
                  </a:lnTo>
                  <a:lnTo>
                    <a:pt x="319" y="108"/>
                  </a:lnTo>
                  <a:lnTo>
                    <a:pt x="548" y="0"/>
                  </a:lnTo>
                  <a:lnTo>
                    <a:pt x="577" y="7"/>
                  </a:lnTo>
                  <a:lnTo>
                    <a:pt x="359" y="12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75"/>
          <p:cNvGrpSpPr>
            <a:grpSpLocks/>
          </p:cNvGrpSpPr>
          <p:nvPr/>
        </p:nvGrpSpPr>
        <p:grpSpPr bwMode="auto">
          <a:xfrm>
            <a:off x="4876800" y="3657600"/>
            <a:ext cx="476250" cy="282575"/>
            <a:chOff x="5032" y="2394"/>
            <a:chExt cx="300" cy="178"/>
          </a:xfrm>
        </p:grpSpPr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5048" y="2532"/>
              <a:ext cx="224" cy="31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30" y="25"/>
                </a:cxn>
                <a:cxn ang="0">
                  <a:pos x="24" y="21"/>
                </a:cxn>
                <a:cxn ang="0">
                  <a:pos x="0" y="0"/>
                </a:cxn>
                <a:cxn ang="0">
                  <a:pos x="223" y="2"/>
                </a:cxn>
                <a:cxn ang="0">
                  <a:pos x="214" y="21"/>
                </a:cxn>
                <a:cxn ang="0">
                  <a:pos x="196" y="30"/>
                </a:cxn>
                <a:cxn ang="0">
                  <a:pos x="40" y="28"/>
                </a:cxn>
              </a:cxnLst>
              <a:rect l="0" t="0" r="r" b="b"/>
              <a:pathLst>
                <a:path w="224" h="31">
                  <a:moveTo>
                    <a:pt x="40" y="28"/>
                  </a:moveTo>
                  <a:lnTo>
                    <a:pt x="30" y="25"/>
                  </a:lnTo>
                  <a:lnTo>
                    <a:pt x="24" y="21"/>
                  </a:lnTo>
                  <a:lnTo>
                    <a:pt x="0" y="0"/>
                  </a:lnTo>
                  <a:lnTo>
                    <a:pt x="223" y="2"/>
                  </a:lnTo>
                  <a:lnTo>
                    <a:pt x="214" y="21"/>
                  </a:lnTo>
                  <a:lnTo>
                    <a:pt x="196" y="30"/>
                  </a:lnTo>
                  <a:lnTo>
                    <a:pt x="40" y="2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5051" y="2535"/>
              <a:ext cx="231" cy="37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31" y="32"/>
                </a:cxn>
                <a:cxn ang="0">
                  <a:pos x="25" y="27"/>
                </a:cxn>
                <a:cxn ang="0">
                  <a:pos x="0" y="0"/>
                </a:cxn>
                <a:cxn ang="0">
                  <a:pos x="230" y="2"/>
                </a:cxn>
                <a:cxn ang="0">
                  <a:pos x="221" y="26"/>
                </a:cxn>
                <a:cxn ang="0">
                  <a:pos x="202" y="36"/>
                </a:cxn>
                <a:cxn ang="0">
                  <a:pos x="40" y="34"/>
                </a:cxn>
              </a:cxnLst>
              <a:rect l="0" t="0" r="r" b="b"/>
              <a:pathLst>
                <a:path w="231" h="37">
                  <a:moveTo>
                    <a:pt x="40" y="34"/>
                  </a:moveTo>
                  <a:lnTo>
                    <a:pt x="31" y="32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230" y="2"/>
                  </a:lnTo>
                  <a:lnTo>
                    <a:pt x="221" y="26"/>
                  </a:lnTo>
                  <a:lnTo>
                    <a:pt x="202" y="36"/>
                  </a:lnTo>
                  <a:lnTo>
                    <a:pt x="40" y="3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Oval 178"/>
            <p:cNvSpPr>
              <a:spLocks noChangeArrowheads="1"/>
            </p:cNvSpPr>
            <p:nvPr/>
          </p:nvSpPr>
          <p:spPr bwMode="auto">
            <a:xfrm>
              <a:off x="5100" y="2548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3" name="Oval 179"/>
            <p:cNvSpPr>
              <a:spLocks noChangeArrowheads="1"/>
            </p:cNvSpPr>
            <p:nvPr/>
          </p:nvSpPr>
          <p:spPr bwMode="auto">
            <a:xfrm>
              <a:off x="5134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4" name="Oval 180"/>
            <p:cNvSpPr>
              <a:spLocks noChangeArrowheads="1"/>
            </p:cNvSpPr>
            <p:nvPr/>
          </p:nvSpPr>
          <p:spPr bwMode="auto">
            <a:xfrm>
              <a:off x="5166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5" name="Oval 181"/>
            <p:cNvSpPr>
              <a:spLocks noChangeArrowheads="1"/>
            </p:cNvSpPr>
            <p:nvPr/>
          </p:nvSpPr>
          <p:spPr bwMode="auto">
            <a:xfrm>
              <a:off x="5198" y="2549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6" name="Oval 182"/>
            <p:cNvSpPr>
              <a:spLocks noChangeArrowheads="1"/>
            </p:cNvSpPr>
            <p:nvPr/>
          </p:nvSpPr>
          <p:spPr bwMode="auto">
            <a:xfrm>
              <a:off x="5230" y="2549"/>
              <a:ext cx="9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7" name="Oval 183"/>
            <p:cNvSpPr>
              <a:spLocks noChangeArrowheads="1"/>
            </p:cNvSpPr>
            <p:nvPr/>
          </p:nvSpPr>
          <p:spPr bwMode="auto">
            <a:xfrm>
              <a:off x="5256" y="2554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8" name="Oval 184"/>
            <p:cNvSpPr>
              <a:spLocks noChangeArrowheads="1"/>
            </p:cNvSpPr>
            <p:nvPr/>
          </p:nvSpPr>
          <p:spPr bwMode="auto">
            <a:xfrm>
              <a:off x="5083" y="2547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9" name="Oval 185"/>
            <p:cNvSpPr>
              <a:spLocks noChangeArrowheads="1"/>
            </p:cNvSpPr>
            <p:nvPr/>
          </p:nvSpPr>
          <p:spPr bwMode="auto">
            <a:xfrm>
              <a:off x="5064" y="2538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0" name="Oval 186"/>
            <p:cNvSpPr>
              <a:spLocks noChangeArrowheads="1"/>
            </p:cNvSpPr>
            <p:nvPr/>
          </p:nvSpPr>
          <p:spPr bwMode="auto">
            <a:xfrm>
              <a:off x="5267" y="2537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1" name="Freeform 187"/>
            <p:cNvSpPr>
              <a:spLocks/>
            </p:cNvSpPr>
            <p:nvPr/>
          </p:nvSpPr>
          <p:spPr bwMode="auto">
            <a:xfrm>
              <a:off x="5032" y="2498"/>
              <a:ext cx="249" cy="2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0" y="23"/>
                </a:cxn>
                <a:cxn ang="0">
                  <a:pos x="5" y="2"/>
                </a:cxn>
                <a:cxn ang="0">
                  <a:pos x="29" y="0"/>
                </a:cxn>
                <a:cxn ang="0">
                  <a:pos x="72" y="0"/>
                </a:cxn>
                <a:cxn ang="0">
                  <a:pos x="248" y="2"/>
                </a:cxn>
                <a:cxn ang="0">
                  <a:pos x="248" y="23"/>
                </a:cxn>
                <a:cxn ang="0">
                  <a:pos x="16" y="26"/>
                </a:cxn>
              </a:cxnLst>
              <a:rect l="0" t="0" r="r" b="b"/>
              <a:pathLst>
                <a:path w="249" h="27">
                  <a:moveTo>
                    <a:pt x="16" y="26"/>
                  </a:moveTo>
                  <a:lnTo>
                    <a:pt x="0" y="23"/>
                  </a:lnTo>
                  <a:lnTo>
                    <a:pt x="5" y="2"/>
                  </a:lnTo>
                  <a:lnTo>
                    <a:pt x="29" y="0"/>
                  </a:lnTo>
                  <a:lnTo>
                    <a:pt x="72" y="0"/>
                  </a:lnTo>
                  <a:lnTo>
                    <a:pt x="248" y="2"/>
                  </a:lnTo>
                  <a:lnTo>
                    <a:pt x="248" y="23"/>
                  </a:lnTo>
                  <a:lnTo>
                    <a:pt x="16" y="2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Freeform 188"/>
            <p:cNvSpPr>
              <a:spLocks/>
            </p:cNvSpPr>
            <p:nvPr/>
          </p:nvSpPr>
          <p:spPr bwMode="auto">
            <a:xfrm>
              <a:off x="5032" y="2498"/>
              <a:ext cx="256" cy="35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0" y="30"/>
                </a:cxn>
                <a:cxn ang="0">
                  <a:pos x="5" y="4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255" y="2"/>
                </a:cxn>
                <a:cxn ang="0">
                  <a:pos x="255" y="30"/>
                </a:cxn>
                <a:cxn ang="0">
                  <a:pos x="16" y="34"/>
                </a:cxn>
              </a:cxnLst>
              <a:rect l="0" t="0" r="r" b="b"/>
              <a:pathLst>
                <a:path w="256" h="35">
                  <a:moveTo>
                    <a:pt x="16" y="34"/>
                  </a:moveTo>
                  <a:lnTo>
                    <a:pt x="0" y="30"/>
                  </a:lnTo>
                  <a:lnTo>
                    <a:pt x="5" y="4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255" y="2"/>
                  </a:lnTo>
                  <a:lnTo>
                    <a:pt x="255" y="30"/>
                  </a:lnTo>
                  <a:lnTo>
                    <a:pt x="16" y="34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Freeform 189"/>
            <p:cNvSpPr>
              <a:spLocks/>
            </p:cNvSpPr>
            <p:nvPr/>
          </p:nvSpPr>
          <p:spPr bwMode="auto">
            <a:xfrm>
              <a:off x="5043" y="2517"/>
              <a:ext cx="240" cy="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1"/>
                </a:cxn>
                <a:cxn ang="0">
                  <a:pos x="239" y="24"/>
                </a:cxn>
                <a:cxn ang="0">
                  <a:pos x="221" y="2"/>
                </a:cxn>
                <a:cxn ang="0">
                  <a:pos x="35" y="0"/>
                </a:cxn>
              </a:cxnLst>
              <a:rect l="0" t="0" r="r" b="b"/>
              <a:pathLst>
                <a:path w="240" h="25">
                  <a:moveTo>
                    <a:pt x="35" y="0"/>
                  </a:moveTo>
                  <a:lnTo>
                    <a:pt x="0" y="21"/>
                  </a:lnTo>
                  <a:lnTo>
                    <a:pt x="239" y="24"/>
                  </a:lnTo>
                  <a:lnTo>
                    <a:pt x="221" y="2"/>
                  </a:lnTo>
                  <a:lnTo>
                    <a:pt x="35" y="0"/>
                  </a:lnTo>
                </a:path>
              </a:pathLst>
            </a:custGeom>
            <a:solidFill>
              <a:srgbClr val="99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Freeform 190"/>
            <p:cNvSpPr>
              <a:spLocks/>
            </p:cNvSpPr>
            <p:nvPr/>
          </p:nvSpPr>
          <p:spPr bwMode="auto">
            <a:xfrm>
              <a:off x="5043" y="2517"/>
              <a:ext cx="248" cy="2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1"/>
                </a:cxn>
                <a:cxn ang="0">
                  <a:pos x="247" y="24"/>
                </a:cxn>
                <a:cxn ang="0">
                  <a:pos x="229" y="2"/>
                </a:cxn>
                <a:cxn ang="0">
                  <a:pos x="36" y="0"/>
                </a:cxn>
              </a:cxnLst>
              <a:rect l="0" t="0" r="r" b="b"/>
              <a:pathLst>
                <a:path w="248" h="25">
                  <a:moveTo>
                    <a:pt x="36" y="0"/>
                  </a:moveTo>
                  <a:lnTo>
                    <a:pt x="0" y="21"/>
                  </a:lnTo>
                  <a:lnTo>
                    <a:pt x="247" y="24"/>
                  </a:lnTo>
                  <a:lnTo>
                    <a:pt x="229" y="2"/>
                  </a:lnTo>
                  <a:lnTo>
                    <a:pt x="36" y="0"/>
                  </a:lnTo>
                </a:path>
              </a:pathLst>
            </a:custGeom>
            <a:solidFill>
              <a:srgbClr val="99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Freeform 191"/>
            <p:cNvSpPr>
              <a:spLocks/>
            </p:cNvSpPr>
            <p:nvPr/>
          </p:nvSpPr>
          <p:spPr bwMode="auto">
            <a:xfrm>
              <a:off x="5044" y="2436"/>
              <a:ext cx="281" cy="53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0" y="29"/>
                </a:cxn>
                <a:cxn ang="0">
                  <a:pos x="19" y="5"/>
                </a:cxn>
                <a:cxn ang="0">
                  <a:pos x="58" y="0"/>
                </a:cxn>
                <a:cxn ang="0">
                  <a:pos x="65" y="35"/>
                </a:cxn>
                <a:cxn ang="0">
                  <a:pos x="278" y="37"/>
                </a:cxn>
                <a:cxn ang="0">
                  <a:pos x="280" y="52"/>
                </a:cxn>
                <a:cxn ang="0">
                  <a:pos x="26" y="49"/>
                </a:cxn>
              </a:cxnLst>
              <a:rect l="0" t="0" r="r" b="b"/>
              <a:pathLst>
                <a:path w="281" h="53">
                  <a:moveTo>
                    <a:pt x="26" y="49"/>
                  </a:moveTo>
                  <a:lnTo>
                    <a:pt x="0" y="29"/>
                  </a:lnTo>
                  <a:lnTo>
                    <a:pt x="19" y="5"/>
                  </a:lnTo>
                  <a:lnTo>
                    <a:pt x="58" y="0"/>
                  </a:lnTo>
                  <a:lnTo>
                    <a:pt x="65" y="35"/>
                  </a:lnTo>
                  <a:lnTo>
                    <a:pt x="278" y="37"/>
                  </a:lnTo>
                  <a:lnTo>
                    <a:pt x="280" y="52"/>
                  </a:lnTo>
                  <a:lnTo>
                    <a:pt x="26" y="49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Freeform 192"/>
            <p:cNvSpPr>
              <a:spLocks/>
            </p:cNvSpPr>
            <p:nvPr/>
          </p:nvSpPr>
          <p:spPr bwMode="auto">
            <a:xfrm>
              <a:off x="5044" y="2436"/>
              <a:ext cx="288" cy="61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0" y="33"/>
                </a:cxn>
                <a:cxn ang="0">
                  <a:pos x="19" y="6"/>
                </a:cxn>
                <a:cxn ang="0">
                  <a:pos x="59" y="0"/>
                </a:cxn>
                <a:cxn ang="0">
                  <a:pos x="66" y="40"/>
                </a:cxn>
                <a:cxn ang="0">
                  <a:pos x="285" y="43"/>
                </a:cxn>
                <a:cxn ang="0">
                  <a:pos x="287" y="60"/>
                </a:cxn>
                <a:cxn ang="0">
                  <a:pos x="27" y="57"/>
                </a:cxn>
              </a:cxnLst>
              <a:rect l="0" t="0" r="r" b="b"/>
              <a:pathLst>
                <a:path w="288" h="61">
                  <a:moveTo>
                    <a:pt x="27" y="57"/>
                  </a:moveTo>
                  <a:lnTo>
                    <a:pt x="0" y="33"/>
                  </a:lnTo>
                  <a:lnTo>
                    <a:pt x="19" y="6"/>
                  </a:lnTo>
                  <a:lnTo>
                    <a:pt x="59" y="0"/>
                  </a:lnTo>
                  <a:lnTo>
                    <a:pt x="66" y="40"/>
                  </a:lnTo>
                  <a:lnTo>
                    <a:pt x="285" y="43"/>
                  </a:lnTo>
                  <a:lnTo>
                    <a:pt x="287" y="60"/>
                  </a:lnTo>
                  <a:lnTo>
                    <a:pt x="27" y="57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Freeform 193"/>
            <p:cNvSpPr>
              <a:spLocks/>
            </p:cNvSpPr>
            <p:nvPr/>
          </p:nvSpPr>
          <p:spPr bwMode="auto">
            <a:xfrm>
              <a:off x="5149" y="2445"/>
              <a:ext cx="30" cy="23"/>
            </a:xfrm>
            <a:custGeom>
              <a:avLst/>
              <a:gdLst/>
              <a:ahLst/>
              <a:cxnLst>
                <a:cxn ang="0">
                  <a:pos x="14" y="22"/>
                </a:cxn>
                <a:cxn ang="0">
                  <a:pos x="14" y="14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22"/>
                </a:cxn>
                <a:cxn ang="0">
                  <a:pos x="14" y="22"/>
                </a:cxn>
              </a:cxnLst>
              <a:rect l="0" t="0" r="r" b="b"/>
              <a:pathLst>
                <a:path w="30" h="23">
                  <a:moveTo>
                    <a:pt x="14" y="22"/>
                  </a:moveTo>
                  <a:lnTo>
                    <a:pt x="14" y="1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22"/>
                  </a:lnTo>
                  <a:lnTo>
                    <a:pt x="14" y="2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Freeform 194"/>
            <p:cNvSpPr>
              <a:spLocks/>
            </p:cNvSpPr>
            <p:nvPr/>
          </p:nvSpPr>
          <p:spPr bwMode="auto">
            <a:xfrm>
              <a:off x="5151" y="2448"/>
              <a:ext cx="38" cy="30"/>
            </a:xfrm>
            <a:custGeom>
              <a:avLst/>
              <a:gdLst/>
              <a:ahLst/>
              <a:cxnLst>
                <a:cxn ang="0">
                  <a:pos x="18" y="29"/>
                </a:cxn>
                <a:cxn ang="0">
                  <a:pos x="18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29"/>
                </a:cxn>
                <a:cxn ang="0">
                  <a:pos x="18" y="29"/>
                </a:cxn>
              </a:cxnLst>
              <a:rect l="0" t="0" r="r" b="b"/>
              <a:pathLst>
                <a:path w="38" h="30">
                  <a:moveTo>
                    <a:pt x="18" y="29"/>
                  </a:moveTo>
                  <a:lnTo>
                    <a:pt x="18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29"/>
                  </a:lnTo>
                  <a:lnTo>
                    <a:pt x="18" y="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95"/>
            <p:cNvGrpSpPr>
              <a:grpSpLocks/>
            </p:cNvGrpSpPr>
            <p:nvPr/>
          </p:nvGrpSpPr>
          <p:grpSpPr bwMode="auto">
            <a:xfrm>
              <a:off x="5083" y="2403"/>
              <a:ext cx="229" cy="61"/>
              <a:chOff x="5083" y="2403"/>
              <a:chExt cx="229" cy="61"/>
            </a:xfrm>
          </p:grpSpPr>
          <p:sp>
            <p:nvSpPr>
              <p:cNvPr id="16580" name="Freeform 196"/>
              <p:cNvSpPr>
                <a:spLocks/>
              </p:cNvSpPr>
              <p:nvPr/>
            </p:nvSpPr>
            <p:spPr bwMode="auto">
              <a:xfrm>
                <a:off x="5083" y="2403"/>
                <a:ext cx="81" cy="23"/>
              </a:xfrm>
              <a:custGeom>
                <a:avLst/>
                <a:gdLst/>
                <a:ahLst/>
                <a:cxnLst>
                  <a:cxn ang="0">
                    <a:pos x="80" y="18"/>
                  </a:cxn>
                  <a:cxn ang="0">
                    <a:pos x="75" y="22"/>
                  </a:cxn>
                  <a:cxn ang="0">
                    <a:pos x="66" y="22"/>
                  </a:cxn>
                  <a:cxn ang="0">
                    <a:pos x="55" y="18"/>
                  </a:cxn>
                  <a:cxn ang="0">
                    <a:pos x="39" y="15"/>
                  </a:cxn>
                  <a:cxn ang="0">
                    <a:pos x="22" y="12"/>
                  </a:cxn>
                  <a:cxn ang="0">
                    <a:pos x="11" y="6"/>
                  </a:cxn>
                  <a:cxn ang="0">
                    <a:pos x="8" y="5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25" y="0"/>
                  </a:cxn>
                  <a:cxn ang="0">
                    <a:pos x="41" y="3"/>
                  </a:cxn>
                  <a:cxn ang="0">
                    <a:pos x="57" y="7"/>
                  </a:cxn>
                  <a:cxn ang="0">
                    <a:pos x="69" y="12"/>
                  </a:cxn>
                  <a:cxn ang="0">
                    <a:pos x="72" y="13"/>
                  </a:cxn>
                  <a:cxn ang="0">
                    <a:pos x="77" y="15"/>
                  </a:cxn>
                  <a:cxn ang="0">
                    <a:pos x="80" y="18"/>
                  </a:cxn>
                </a:cxnLst>
                <a:rect l="0" t="0" r="r" b="b"/>
                <a:pathLst>
                  <a:path w="81" h="23">
                    <a:moveTo>
                      <a:pt x="80" y="18"/>
                    </a:moveTo>
                    <a:lnTo>
                      <a:pt x="75" y="22"/>
                    </a:lnTo>
                    <a:lnTo>
                      <a:pt x="66" y="22"/>
                    </a:lnTo>
                    <a:lnTo>
                      <a:pt x="55" y="18"/>
                    </a:lnTo>
                    <a:lnTo>
                      <a:pt x="39" y="15"/>
                    </a:lnTo>
                    <a:lnTo>
                      <a:pt x="22" y="12"/>
                    </a:lnTo>
                    <a:lnTo>
                      <a:pt x="11" y="6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25" y="0"/>
                    </a:lnTo>
                    <a:lnTo>
                      <a:pt x="41" y="3"/>
                    </a:lnTo>
                    <a:lnTo>
                      <a:pt x="57" y="7"/>
                    </a:lnTo>
                    <a:lnTo>
                      <a:pt x="69" y="12"/>
                    </a:lnTo>
                    <a:lnTo>
                      <a:pt x="72" y="13"/>
                    </a:lnTo>
                    <a:lnTo>
                      <a:pt x="77" y="15"/>
                    </a:lnTo>
                    <a:lnTo>
                      <a:pt x="80" y="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1" name="Freeform 197"/>
              <p:cNvSpPr>
                <a:spLocks/>
              </p:cNvSpPr>
              <p:nvPr/>
            </p:nvSpPr>
            <p:spPr bwMode="auto">
              <a:xfrm>
                <a:off x="5117" y="2406"/>
                <a:ext cx="189" cy="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88" y="40"/>
                  </a:cxn>
                  <a:cxn ang="0">
                    <a:pos x="185" y="49"/>
                  </a:cxn>
                  <a:cxn ang="0">
                    <a:pos x="0" y="11"/>
                  </a:cxn>
                  <a:cxn ang="0">
                    <a:pos x="3" y="0"/>
                  </a:cxn>
                </a:cxnLst>
                <a:rect l="0" t="0" r="r" b="b"/>
                <a:pathLst>
                  <a:path w="189" h="50">
                    <a:moveTo>
                      <a:pt x="3" y="0"/>
                    </a:moveTo>
                    <a:lnTo>
                      <a:pt x="188" y="40"/>
                    </a:lnTo>
                    <a:lnTo>
                      <a:pt x="185" y="49"/>
                    </a:lnTo>
                    <a:lnTo>
                      <a:pt x="0" y="11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2" name="Freeform 198"/>
              <p:cNvSpPr>
                <a:spLocks/>
              </p:cNvSpPr>
              <p:nvPr/>
            </p:nvSpPr>
            <p:spPr bwMode="auto">
              <a:xfrm>
                <a:off x="5116" y="2406"/>
                <a:ext cx="196" cy="5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95" y="47"/>
                  </a:cxn>
                  <a:cxn ang="0">
                    <a:pos x="192" y="57"/>
                  </a:cxn>
                  <a:cxn ang="0">
                    <a:pos x="0" y="12"/>
                  </a:cxn>
                  <a:cxn ang="0">
                    <a:pos x="3" y="0"/>
                  </a:cxn>
                </a:cxnLst>
                <a:rect l="0" t="0" r="r" b="b"/>
                <a:pathLst>
                  <a:path w="196" h="58">
                    <a:moveTo>
                      <a:pt x="3" y="0"/>
                    </a:moveTo>
                    <a:lnTo>
                      <a:pt x="195" y="47"/>
                    </a:lnTo>
                    <a:lnTo>
                      <a:pt x="192" y="57"/>
                    </a:lnTo>
                    <a:lnTo>
                      <a:pt x="0" y="1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583" name="Freeform 199"/>
            <p:cNvSpPr>
              <a:spLocks/>
            </p:cNvSpPr>
            <p:nvPr/>
          </p:nvSpPr>
          <p:spPr bwMode="auto">
            <a:xfrm>
              <a:off x="5251" y="2454"/>
              <a:ext cx="80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23"/>
                </a:cxn>
                <a:cxn ang="0">
                  <a:pos x="0" y="22"/>
                </a:cxn>
              </a:cxnLst>
              <a:rect l="0" t="0" r="r" b="b"/>
              <a:pathLst>
                <a:path w="80" h="24">
                  <a:moveTo>
                    <a:pt x="0" y="22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79" y="23"/>
                  </a:lnTo>
                  <a:lnTo>
                    <a:pt x="0" y="2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Freeform 200"/>
            <p:cNvSpPr>
              <a:spLocks/>
            </p:cNvSpPr>
            <p:nvPr/>
          </p:nvSpPr>
          <p:spPr bwMode="auto">
            <a:xfrm>
              <a:off x="5274" y="2447"/>
              <a:ext cx="35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2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18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4" y="12"/>
                </a:cxn>
                <a:cxn ang="0">
                  <a:pos x="34" y="22"/>
                </a:cxn>
                <a:cxn ang="0">
                  <a:pos x="0" y="21"/>
                </a:cxn>
              </a:cxnLst>
              <a:rect l="0" t="0" r="r" b="b"/>
              <a:pathLst>
                <a:path w="35" h="23">
                  <a:moveTo>
                    <a:pt x="0" y="21"/>
                  </a:move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8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4" y="12"/>
                  </a:lnTo>
                  <a:lnTo>
                    <a:pt x="34" y="22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5277" y="2450"/>
              <a:ext cx="42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15"/>
                </a:cxn>
                <a:cxn ang="0">
                  <a:pos x="5" y="7"/>
                </a:cxn>
                <a:cxn ang="0">
                  <a:pos x="11" y="3"/>
                </a:cxn>
                <a:cxn ang="0">
                  <a:pos x="21" y="0"/>
                </a:cxn>
                <a:cxn ang="0">
                  <a:pos x="30" y="3"/>
                </a:cxn>
                <a:cxn ang="0">
                  <a:pos x="36" y="7"/>
                </a:cxn>
                <a:cxn ang="0">
                  <a:pos x="41" y="15"/>
                </a:cxn>
                <a:cxn ang="0">
                  <a:pos x="41" y="25"/>
                </a:cxn>
              </a:cxnLst>
              <a:rect l="0" t="0" r="r" b="b"/>
              <a:pathLst>
                <a:path w="42" h="26">
                  <a:moveTo>
                    <a:pt x="0" y="24"/>
                  </a:moveTo>
                  <a:lnTo>
                    <a:pt x="0" y="15"/>
                  </a:lnTo>
                  <a:lnTo>
                    <a:pt x="5" y="7"/>
                  </a:lnTo>
                  <a:lnTo>
                    <a:pt x="11" y="3"/>
                  </a:lnTo>
                  <a:lnTo>
                    <a:pt x="21" y="0"/>
                  </a:lnTo>
                  <a:lnTo>
                    <a:pt x="30" y="3"/>
                  </a:lnTo>
                  <a:lnTo>
                    <a:pt x="36" y="7"/>
                  </a:lnTo>
                  <a:lnTo>
                    <a:pt x="41" y="15"/>
                  </a:lnTo>
                  <a:lnTo>
                    <a:pt x="41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Line 202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Line 203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8" name="Line 204"/>
            <p:cNvSpPr>
              <a:spLocks noChangeShapeType="1"/>
            </p:cNvSpPr>
            <p:nvPr/>
          </p:nvSpPr>
          <p:spPr bwMode="auto">
            <a:xfrm>
              <a:off x="5293" y="2460"/>
              <a:ext cx="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" name="Freeform 205"/>
            <p:cNvSpPr>
              <a:spLocks/>
            </p:cNvSpPr>
            <p:nvPr/>
          </p:nvSpPr>
          <p:spPr bwMode="auto">
            <a:xfrm>
              <a:off x="5083" y="2394"/>
              <a:ext cx="81" cy="23"/>
            </a:xfrm>
            <a:custGeom>
              <a:avLst/>
              <a:gdLst/>
              <a:ahLst/>
              <a:cxnLst>
                <a:cxn ang="0">
                  <a:pos x="80" y="19"/>
                </a:cxn>
                <a:cxn ang="0">
                  <a:pos x="75" y="22"/>
                </a:cxn>
                <a:cxn ang="0">
                  <a:pos x="66" y="22"/>
                </a:cxn>
                <a:cxn ang="0">
                  <a:pos x="55" y="19"/>
                </a:cxn>
                <a:cxn ang="0">
                  <a:pos x="39" y="16"/>
                </a:cxn>
                <a:cxn ang="0">
                  <a:pos x="22" y="12"/>
                </a:cxn>
                <a:cxn ang="0">
                  <a:pos x="11" y="6"/>
                </a:cxn>
                <a:cxn ang="0">
                  <a:pos x="8" y="6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41" y="4"/>
                </a:cxn>
                <a:cxn ang="0">
                  <a:pos x="57" y="10"/>
                </a:cxn>
                <a:cxn ang="0">
                  <a:pos x="69" y="12"/>
                </a:cxn>
                <a:cxn ang="0">
                  <a:pos x="72" y="15"/>
                </a:cxn>
                <a:cxn ang="0">
                  <a:pos x="77" y="17"/>
                </a:cxn>
                <a:cxn ang="0">
                  <a:pos x="80" y="17"/>
                </a:cxn>
                <a:cxn ang="0">
                  <a:pos x="80" y="19"/>
                </a:cxn>
              </a:cxnLst>
              <a:rect l="0" t="0" r="r" b="b"/>
              <a:pathLst>
                <a:path w="81" h="23">
                  <a:moveTo>
                    <a:pt x="80" y="19"/>
                  </a:moveTo>
                  <a:lnTo>
                    <a:pt x="75" y="22"/>
                  </a:lnTo>
                  <a:lnTo>
                    <a:pt x="66" y="22"/>
                  </a:lnTo>
                  <a:lnTo>
                    <a:pt x="55" y="19"/>
                  </a:lnTo>
                  <a:lnTo>
                    <a:pt x="39" y="16"/>
                  </a:lnTo>
                  <a:lnTo>
                    <a:pt x="22" y="12"/>
                  </a:lnTo>
                  <a:lnTo>
                    <a:pt x="11" y="6"/>
                  </a:lnTo>
                  <a:lnTo>
                    <a:pt x="8" y="6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5" y="3"/>
                  </a:lnTo>
                  <a:lnTo>
                    <a:pt x="41" y="4"/>
                  </a:lnTo>
                  <a:lnTo>
                    <a:pt x="57" y="10"/>
                  </a:lnTo>
                  <a:lnTo>
                    <a:pt x="69" y="12"/>
                  </a:lnTo>
                  <a:lnTo>
                    <a:pt x="72" y="15"/>
                  </a:lnTo>
                  <a:lnTo>
                    <a:pt x="77" y="17"/>
                  </a:lnTo>
                  <a:lnTo>
                    <a:pt x="80" y="17"/>
                  </a:lnTo>
                  <a:lnTo>
                    <a:pt x="80" y="19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0" name="Freeform 206"/>
            <p:cNvSpPr>
              <a:spLocks/>
            </p:cNvSpPr>
            <p:nvPr/>
          </p:nvSpPr>
          <p:spPr bwMode="auto">
            <a:xfrm>
              <a:off x="5116" y="2398"/>
              <a:ext cx="190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89" y="37"/>
                </a:cxn>
                <a:cxn ang="0">
                  <a:pos x="186" y="48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190" h="49">
                  <a:moveTo>
                    <a:pt x="3" y="0"/>
                  </a:moveTo>
                  <a:lnTo>
                    <a:pt x="189" y="37"/>
                  </a:lnTo>
                  <a:lnTo>
                    <a:pt x="186" y="48"/>
                  </a:lnTo>
                  <a:lnTo>
                    <a:pt x="0" y="9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1" name="Freeform 207"/>
            <p:cNvSpPr>
              <a:spLocks/>
            </p:cNvSpPr>
            <p:nvPr/>
          </p:nvSpPr>
          <p:spPr bwMode="auto">
            <a:xfrm>
              <a:off x="5116" y="2398"/>
              <a:ext cx="197" cy="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96" y="44"/>
                </a:cxn>
                <a:cxn ang="0">
                  <a:pos x="193" y="56"/>
                </a:cxn>
                <a:cxn ang="0">
                  <a:pos x="0" y="11"/>
                </a:cxn>
                <a:cxn ang="0">
                  <a:pos x="3" y="0"/>
                </a:cxn>
              </a:cxnLst>
              <a:rect l="0" t="0" r="r" b="b"/>
              <a:pathLst>
                <a:path w="197" h="57">
                  <a:moveTo>
                    <a:pt x="3" y="0"/>
                  </a:moveTo>
                  <a:lnTo>
                    <a:pt x="196" y="44"/>
                  </a:lnTo>
                  <a:lnTo>
                    <a:pt x="193" y="56"/>
                  </a:lnTo>
                  <a:lnTo>
                    <a:pt x="0" y="11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08"/>
          <p:cNvGrpSpPr>
            <a:grpSpLocks/>
          </p:cNvGrpSpPr>
          <p:nvPr/>
        </p:nvGrpSpPr>
        <p:grpSpPr bwMode="auto">
          <a:xfrm>
            <a:off x="4876800" y="4114800"/>
            <a:ext cx="476250" cy="282575"/>
            <a:chOff x="5032" y="2394"/>
            <a:chExt cx="300" cy="178"/>
          </a:xfrm>
        </p:grpSpPr>
        <p:sp>
          <p:nvSpPr>
            <p:cNvPr id="16593" name="Freeform 209"/>
            <p:cNvSpPr>
              <a:spLocks/>
            </p:cNvSpPr>
            <p:nvPr/>
          </p:nvSpPr>
          <p:spPr bwMode="auto">
            <a:xfrm>
              <a:off x="5048" y="2532"/>
              <a:ext cx="224" cy="31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30" y="25"/>
                </a:cxn>
                <a:cxn ang="0">
                  <a:pos x="24" y="21"/>
                </a:cxn>
                <a:cxn ang="0">
                  <a:pos x="0" y="0"/>
                </a:cxn>
                <a:cxn ang="0">
                  <a:pos x="223" y="2"/>
                </a:cxn>
                <a:cxn ang="0">
                  <a:pos x="214" y="21"/>
                </a:cxn>
                <a:cxn ang="0">
                  <a:pos x="196" y="30"/>
                </a:cxn>
                <a:cxn ang="0">
                  <a:pos x="40" y="28"/>
                </a:cxn>
              </a:cxnLst>
              <a:rect l="0" t="0" r="r" b="b"/>
              <a:pathLst>
                <a:path w="224" h="31">
                  <a:moveTo>
                    <a:pt x="40" y="28"/>
                  </a:moveTo>
                  <a:lnTo>
                    <a:pt x="30" y="25"/>
                  </a:lnTo>
                  <a:lnTo>
                    <a:pt x="24" y="21"/>
                  </a:lnTo>
                  <a:lnTo>
                    <a:pt x="0" y="0"/>
                  </a:lnTo>
                  <a:lnTo>
                    <a:pt x="223" y="2"/>
                  </a:lnTo>
                  <a:lnTo>
                    <a:pt x="214" y="21"/>
                  </a:lnTo>
                  <a:lnTo>
                    <a:pt x="196" y="30"/>
                  </a:lnTo>
                  <a:lnTo>
                    <a:pt x="40" y="2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4" name="Freeform 210"/>
            <p:cNvSpPr>
              <a:spLocks/>
            </p:cNvSpPr>
            <p:nvPr/>
          </p:nvSpPr>
          <p:spPr bwMode="auto">
            <a:xfrm>
              <a:off x="5051" y="2535"/>
              <a:ext cx="231" cy="37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31" y="32"/>
                </a:cxn>
                <a:cxn ang="0">
                  <a:pos x="25" y="27"/>
                </a:cxn>
                <a:cxn ang="0">
                  <a:pos x="0" y="0"/>
                </a:cxn>
                <a:cxn ang="0">
                  <a:pos x="230" y="2"/>
                </a:cxn>
                <a:cxn ang="0">
                  <a:pos x="221" y="26"/>
                </a:cxn>
                <a:cxn ang="0">
                  <a:pos x="202" y="36"/>
                </a:cxn>
                <a:cxn ang="0">
                  <a:pos x="40" y="34"/>
                </a:cxn>
              </a:cxnLst>
              <a:rect l="0" t="0" r="r" b="b"/>
              <a:pathLst>
                <a:path w="231" h="37">
                  <a:moveTo>
                    <a:pt x="40" y="34"/>
                  </a:moveTo>
                  <a:lnTo>
                    <a:pt x="31" y="32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230" y="2"/>
                  </a:lnTo>
                  <a:lnTo>
                    <a:pt x="221" y="26"/>
                  </a:lnTo>
                  <a:lnTo>
                    <a:pt x="202" y="36"/>
                  </a:lnTo>
                  <a:lnTo>
                    <a:pt x="40" y="3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5" name="Oval 211"/>
            <p:cNvSpPr>
              <a:spLocks noChangeArrowheads="1"/>
            </p:cNvSpPr>
            <p:nvPr/>
          </p:nvSpPr>
          <p:spPr bwMode="auto">
            <a:xfrm>
              <a:off x="5100" y="2548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" name="Oval 212"/>
            <p:cNvSpPr>
              <a:spLocks noChangeArrowheads="1"/>
            </p:cNvSpPr>
            <p:nvPr/>
          </p:nvSpPr>
          <p:spPr bwMode="auto">
            <a:xfrm>
              <a:off x="5134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7" name="Oval 213"/>
            <p:cNvSpPr>
              <a:spLocks noChangeArrowheads="1"/>
            </p:cNvSpPr>
            <p:nvPr/>
          </p:nvSpPr>
          <p:spPr bwMode="auto">
            <a:xfrm>
              <a:off x="5166" y="2548"/>
              <a:ext cx="8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8" name="Oval 214"/>
            <p:cNvSpPr>
              <a:spLocks noChangeArrowheads="1"/>
            </p:cNvSpPr>
            <p:nvPr/>
          </p:nvSpPr>
          <p:spPr bwMode="auto">
            <a:xfrm>
              <a:off x="5198" y="2549"/>
              <a:ext cx="10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9" name="Oval 215"/>
            <p:cNvSpPr>
              <a:spLocks noChangeArrowheads="1"/>
            </p:cNvSpPr>
            <p:nvPr/>
          </p:nvSpPr>
          <p:spPr bwMode="auto">
            <a:xfrm>
              <a:off x="5230" y="2549"/>
              <a:ext cx="9" cy="8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0" name="Oval 216"/>
            <p:cNvSpPr>
              <a:spLocks noChangeArrowheads="1"/>
            </p:cNvSpPr>
            <p:nvPr/>
          </p:nvSpPr>
          <p:spPr bwMode="auto">
            <a:xfrm>
              <a:off x="5256" y="2554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1" name="Oval 217"/>
            <p:cNvSpPr>
              <a:spLocks noChangeArrowheads="1"/>
            </p:cNvSpPr>
            <p:nvPr/>
          </p:nvSpPr>
          <p:spPr bwMode="auto">
            <a:xfrm>
              <a:off x="5083" y="2547"/>
              <a:ext cx="1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2" name="Oval 218"/>
            <p:cNvSpPr>
              <a:spLocks noChangeArrowheads="1"/>
            </p:cNvSpPr>
            <p:nvPr/>
          </p:nvSpPr>
          <p:spPr bwMode="auto">
            <a:xfrm>
              <a:off x="5064" y="2538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3" name="Oval 219"/>
            <p:cNvSpPr>
              <a:spLocks noChangeArrowheads="1"/>
            </p:cNvSpPr>
            <p:nvPr/>
          </p:nvSpPr>
          <p:spPr bwMode="auto">
            <a:xfrm>
              <a:off x="5267" y="2537"/>
              <a:ext cx="2" cy="9"/>
            </a:xfrm>
            <a:prstGeom prst="ellipse">
              <a:avLst/>
            </a:prstGeom>
            <a:solidFill>
              <a:srgbClr val="669966"/>
            </a:solidFill>
            <a:ln w="12700">
              <a:solidFill>
                <a:srgbClr val="66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4" name="Freeform 220"/>
            <p:cNvSpPr>
              <a:spLocks/>
            </p:cNvSpPr>
            <p:nvPr/>
          </p:nvSpPr>
          <p:spPr bwMode="auto">
            <a:xfrm>
              <a:off x="5032" y="2498"/>
              <a:ext cx="249" cy="2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0" y="23"/>
                </a:cxn>
                <a:cxn ang="0">
                  <a:pos x="5" y="2"/>
                </a:cxn>
                <a:cxn ang="0">
                  <a:pos x="29" y="0"/>
                </a:cxn>
                <a:cxn ang="0">
                  <a:pos x="72" y="0"/>
                </a:cxn>
                <a:cxn ang="0">
                  <a:pos x="248" y="2"/>
                </a:cxn>
                <a:cxn ang="0">
                  <a:pos x="248" y="23"/>
                </a:cxn>
                <a:cxn ang="0">
                  <a:pos x="16" y="26"/>
                </a:cxn>
              </a:cxnLst>
              <a:rect l="0" t="0" r="r" b="b"/>
              <a:pathLst>
                <a:path w="249" h="27">
                  <a:moveTo>
                    <a:pt x="16" y="26"/>
                  </a:moveTo>
                  <a:lnTo>
                    <a:pt x="0" y="23"/>
                  </a:lnTo>
                  <a:lnTo>
                    <a:pt x="5" y="2"/>
                  </a:lnTo>
                  <a:lnTo>
                    <a:pt x="29" y="0"/>
                  </a:lnTo>
                  <a:lnTo>
                    <a:pt x="72" y="0"/>
                  </a:lnTo>
                  <a:lnTo>
                    <a:pt x="248" y="2"/>
                  </a:lnTo>
                  <a:lnTo>
                    <a:pt x="248" y="23"/>
                  </a:lnTo>
                  <a:lnTo>
                    <a:pt x="16" y="2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5" name="Freeform 221"/>
            <p:cNvSpPr>
              <a:spLocks/>
            </p:cNvSpPr>
            <p:nvPr/>
          </p:nvSpPr>
          <p:spPr bwMode="auto">
            <a:xfrm>
              <a:off x="5032" y="2498"/>
              <a:ext cx="256" cy="35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0" y="30"/>
                </a:cxn>
                <a:cxn ang="0">
                  <a:pos x="5" y="4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255" y="2"/>
                </a:cxn>
                <a:cxn ang="0">
                  <a:pos x="255" y="30"/>
                </a:cxn>
                <a:cxn ang="0">
                  <a:pos x="16" y="34"/>
                </a:cxn>
              </a:cxnLst>
              <a:rect l="0" t="0" r="r" b="b"/>
              <a:pathLst>
                <a:path w="256" h="35">
                  <a:moveTo>
                    <a:pt x="16" y="34"/>
                  </a:moveTo>
                  <a:lnTo>
                    <a:pt x="0" y="30"/>
                  </a:lnTo>
                  <a:lnTo>
                    <a:pt x="5" y="4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255" y="2"/>
                  </a:lnTo>
                  <a:lnTo>
                    <a:pt x="255" y="30"/>
                  </a:lnTo>
                  <a:lnTo>
                    <a:pt x="16" y="34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6" name="Freeform 222"/>
            <p:cNvSpPr>
              <a:spLocks/>
            </p:cNvSpPr>
            <p:nvPr/>
          </p:nvSpPr>
          <p:spPr bwMode="auto">
            <a:xfrm>
              <a:off x="5043" y="2517"/>
              <a:ext cx="240" cy="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1"/>
                </a:cxn>
                <a:cxn ang="0">
                  <a:pos x="239" y="24"/>
                </a:cxn>
                <a:cxn ang="0">
                  <a:pos x="221" y="2"/>
                </a:cxn>
                <a:cxn ang="0">
                  <a:pos x="35" y="0"/>
                </a:cxn>
              </a:cxnLst>
              <a:rect l="0" t="0" r="r" b="b"/>
              <a:pathLst>
                <a:path w="240" h="25">
                  <a:moveTo>
                    <a:pt x="35" y="0"/>
                  </a:moveTo>
                  <a:lnTo>
                    <a:pt x="0" y="21"/>
                  </a:lnTo>
                  <a:lnTo>
                    <a:pt x="239" y="24"/>
                  </a:lnTo>
                  <a:lnTo>
                    <a:pt x="221" y="2"/>
                  </a:lnTo>
                  <a:lnTo>
                    <a:pt x="35" y="0"/>
                  </a:lnTo>
                </a:path>
              </a:pathLst>
            </a:custGeom>
            <a:solidFill>
              <a:srgbClr val="99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7" name="Freeform 223"/>
            <p:cNvSpPr>
              <a:spLocks/>
            </p:cNvSpPr>
            <p:nvPr/>
          </p:nvSpPr>
          <p:spPr bwMode="auto">
            <a:xfrm>
              <a:off x="5043" y="2517"/>
              <a:ext cx="248" cy="2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1"/>
                </a:cxn>
                <a:cxn ang="0">
                  <a:pos x="247" y="24"/>
                </a:cxn>
                <a:cxn ang="0">
                  <a:pos x="229" y="2"/>
                </a:cxn>
                <a:cxn ang="0">
                  <a:pos x="36" y="0"/>
                </a:cxn>
              </a:cxnLst>
              <a:rect l="0" t="0" r="r" b="b"/>
              <a:pathLst>
                <a:path w="248" h="25">
                  <a:moveTo>
                    <a:pt x="36" y="0"/>
                  </a:moveTo>
                  <a:lnTo>
                    <a:pt x="0" y="21"/>
                  </a:lnTo>
                  <a:lnTo>
                    <a:pt x="247" y="24"/>
                  </a:lnTo>
                  <a:lnTo>
                    <a:pt x="229" y="2"/>
                  </a:lnTo>
                  <a:lnTo>
                    <a:pt x="36" y="0"/>
                  </a:lnTo>
                </a:path>
              </a:pathLst>
            </a:custGeom>
            <a:solidFill>
              <a:srgbClr val="99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8" name="Freeform 224"/>
            <p:cNvSpPr>
              <a:spLocks/>
            </p:cNvSpPr>
            <p:nvPr/>
          </p:nvSpPr>
          <p:spPr bwMode="auto">
            <a:xfrm>
              <a:off x="5044" y="2436"/>
              <a:ext cx="281" cy="53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0" y="29"/>
                </a:cxn>
                <a:cxn ang="0">
                  <a:pos x="19" y="5"/>
                </a:cxn>
                <a:cxn ang="0">
                  <a:pos x="58" y="0"/>
                </a:cxn>
                <a:cxn ang="0">
                  <a:pos x="65" y="35"/>
                </a:cxn>
                <a:cxn ang="0">
                  <a:pos x="278" y="37"/>
                </a:cxn>
                <a:cxn ang="0">
                  <a:pos x="280" y="52"/>
                </a:cxn>
                <a:cxn ang="0">
                  <a:pos x="26" y="49"/>
                </a:cxn>
              </a:cxnLst>
              <a:rect l="0" t="0" r="r" b="b"/>
              <a:pathLst>
                <a:path w="281" h="53">
                  <a:moveTo>
                    <a:pt x="26" y="49"/>
                  </a:moveTo>
                  <a:lnTo>
                    <a:pt x="0" y="29"/>
                  </a:lnTo>
                  <a:lnTo>
                    <a:pt x="19" y="5"/>
                  </a:lnTo>
                  <a:lnTo>
                    <a:pt x="58" y="0"/>
                  </a:lnTo>
                  <a:lnTo>
                    <a:pt x="65" y="35"/>
                  </a:lnTo>
                  <a:lnTo>
                    <a:pt x="278" y="37"/>
                  </a:lnTo>
                  <a:lnTo>
                    <a:pt x="280" y="52"/>
                  </a:lnTo>
                  <a:lnTo>
                    <a:pt x="26" y="49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9" name="Freeform 225"/>
            <p:cNvSpPr>
              <a:spLocks/>
            </p:cNvSpPr>
            <p:nvPr/>
          </p:nvSpPr>
          <p:spPr bwMode="auto">
            <a:xfrm>
              <a:off x="5044" y="2436"/>
              <a:ext cx="288" cy="61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0" y="33"/>
                </a:cxn>
                <a:cxn ang="0">
                  <a:pos x="19" y="6"/>
                </a:cxn>
                <a:cxn ang="0">
                  <a:pos x="59" y="0"/>
                </a:cxn>
                <a:cxn ang="0">
                  <a:pos x="66" y="40"/>
                </a:cxn>
                <a:cxn ang="0">
                  <a:pos x="285" y="43"/>
                </a:cxn>
                <a:cxn ang="0">
                  <a:pos x="287" y="60"/>
                </a:cxn>
                <a:cxn ang="0">
                  <a:pos x="27" y="57"/>
                </a:cxn>
              </a:cxnLst>
              <a:rect l="0" t="0" r="r" b="b"/>
              <a:pathLst>
                <a:path w="288" h="61">
                  <a:moveTo>
                    <a:pt x="27" y="57"/>
                  </a:moveTo>
                  <a:lnTo>
                    <a:pt x="0" y="33"/>
                  </a:lnTo>
                  <a:lnTo>
                    <a:pt x="19" y="6"/>
                  </a:lnTo>
                  <a:lnTo>
                    <a:pt x="59" y="0"/>
                  </a:lnTo>
                  <a:lnTo>
                    <a:pt x="66" y="40"/>
                  </a:lnTo>
                  <a:lnTo>
                    <a:pt x="285" y="43"/>
                  </a:lnTo>
                  <a:lnTo>
                    <a:pt x="287" y="60"/>
                  </a:lnTo>
                  <a:lnTo>
                    <a:pt x="27" y="57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" name="Freeform 226"/>
            <p:cNvSpPr>
              <a:spLocks/>
            </p:cNvSpPr>
            <p:nvPr/>
          </p:nvSpPr>
          <p:spPr bwMode="auto">
            <a:xfrm>
              <a:off x="5149" y="2445"/>
              <a:ext cx="30" cy="23"/>
            </a:xfrm>
            <a:custGeom>
              <a:avLst/>
              <a:gdLst/>
              <a:ahLst/>
              <a:cxnLst>
                <a:cxn ang="0">
                  <a:pos x="14" y="22"/>
                </a:cxn>
                <a:cxn ang="0">
                  <a:pos x="14" y="14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22"/>
                </a:cxn>
                <a:cxn ang="0">
                  <a:pos x="14" y="22"/>
                </a:cxn>
              </a:cxnLst>
              <a:rect l="0" t="0" r="r" b="b"/>
              <a:pathLst>
                <a:path w="30" h="23">
                  <a:moveTo>
                    <a:pt x="14" y="22"/>
                  </a:moveTo>
                  <a:lnTo>
                    <a:pt x="14" y="14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22"/>
                  </a:lnTo>
                  <a:lnTo>
                    <a:pt x="14" y="2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1" name="Freeform 227"/>
            <p:cNvSpPr>
              <a:spLocks/>
            </p:cNvSpPr>
            <p:nvPr/>
          </p:nvSpPr>
          <p:spPr bwMode="auto">
            <a:xfrm>
              <a:off x="5151" y="2448"/>
              <a:ext cx="38" cy="30"/>
            </a:xfrm>
            <a:custGeom>
              <a:avLst/>
              <a:gdLst/>
              <a:ahLst/>
              <a:cxnLst>
                <a:cxn ang="0">
                  <a:pos x="18" y="29"/>
                </a:cxn>
                <a:cxn ang="0">
                  <a:pos x="18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29"/>
                </a:cxn>
                <a:cxn ang="0">
                  <a:pos x="18" y="29"/>
                </a:cxn>
              </a:cxnLst>
              <a:rect l="0" t="0" r="r" b="b"/>
              <a:pathLst>
                <a:path w="38" h="30">
                  <a:moveTo>
                    <a:pt x="18" y="29"/>
                  </a:moveTo>
                  <a:lnTo>
                    <a:pt x="18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29"/>
                  </a:lnTo>
                  <a:lnTo>
                    <a:pt x="18" y="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" name="Group 228"/>
            <p:cNvGrpSpPr>
              <a:grpSpLocks/>
            </p:cNvGrpSpPr>
            <p:nvPr/>
          </p:nvGrpSpPr>
          <p:grpSpPr bwMode="auto">
            <a:xfrm>
              <a:off x="5083" y="2403"/>
              <a:ext cx="229" cy="61"/>
              <a:chOff x="5083" y="2403"/>
              <a:chExt cx="229" cy="61"/>
            </a:xfrm>
          </p:grpSpPr>
          <p:sp>
            <p:nvSpPr>
              <p:cNvPr id="16613" name="Freeform 229"/>
              <p:cNvSpPr>
                <a:spLocks/>
              </p:cNvSpPr>
              <p:nvPr/>
            </p:nvSpPr>
            <p:spPr bwMode="auto">
              <a:xfrm>
                <a:off x="5083" y="2403"/>
                <a:ext cx="81" cy="23"/>
              </a:xfrm>
              <a:custGeom>
                <a:avLst/>
                <a:gdLst/>
                <a:ahLst/>
                <a:cxnLst>
                  <a:cxn ang="0">
                    <a:pos x="80" y="18"/>
                  </a:cxn>
                  <a:cxn ang="0">
                    <a:pos x="75" y="22"/>
                  </a:cxn>
                  <a:cxn ang="0">
                    <a:pos x="66" y="22"/>
                  </a:cxn>
                  <a:cxn ang="0">
                    <a:pos x="55" y="18"/>
                  </a:cxn>
                  <a:cxn ang="0">
                    <a:pos x="39" y="15"/>
                  </a:cxn>
                  <a:cxn ang="0">
                    <a:pos x="22" y="12"/>
                  </a:cxn>
                  <a:cxn ang="0">
                    <a:pos x="11" y="6"/>
                  </a:cxn>
                  <a:cxn ang="0">
                    <a:pos x="8" y="5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25" y="0"/>
                  </a:cxn>
                  <a:cxn ang="0">
                    <a:pos x="41" y="3"/>
                  </a:cxn>
                  <a:cxn ang="0">
                    <a:pos x="57" y="7"/>
                  </a:cxn>
                  <a:cxn ang="0">
                    <a:pos x="69" y="12"/>
                  </a:cxn>
                  <a:cxn ang="0">
                    <a:pos x="72" y="13"/>
                  </a:cxn>
                  <a:cxn ang="0">
                    <a:pos x="77" y="15"/>
                  </a:cxn>
                  <a:cxn ang="0">
                    <a:pos x="80" y="18"/>
                  </a:cxn>
                </a:cxnLst>
                <a:rect l="0" t="0" r="r" b="b"/>
                <a:pathLst>
                  <a:path w="81" h="23">
                    <a:moveTo>
                      <a:pt x="80" y="18"/>
                    </a:moveTo>
                    <a:lnTo>
                      <a:pt x="75" y="22"/>
                    </a:lnTo>
                    <a:lnTo>
                      <a:pt x="66" y="22"/>
                    </a:lnTo>
                    <a:lnTo>
                      <a:pt x="55" y="18"/>
                    </a:lnTo>
                    <a:lnTo>
                      <a:pt x="39" y="15"/>
                    </a:lnTo>
                    <a:lnTo>
                      <a:pt x="22" y="12"/>
                    </a:lnTo>
                    <a:lnTo>
                      <a:pt x="11" y="6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25" y="0"/>
                    </a:lnTo>
                    <a:lnTo>
                      <a:pt x="41" y="3"/>
                    </a:lnTo>
                    <a:lnTo>
                      <a:pt x="57" y="7"/>
                    </a:lnTo>
                    <a:lnTo>
                      <a:pt x="69" y="12"/>
                    </a:lnTo>
                    <a:lnTo>
                      <a:pt x="72" y="13"/>
                    </a:lnTo>
                    <a:lnTo>
                      <a:pt x="77" y="15"/>
                    </a:lnTo>
                    <a:lnTo>
                      <a:pt x="80" y="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4" name="Freeform 230"/>
              <p:cNvSpPr>
                <a:spLocks/>
              </p:cNvSpPr>
              <p:nvPr/>
            </p:nvSpPr>
            <p:spPr bwMode="auto">
              <a:xfrm>
                <a:off x="5117" y="2406"/>
                <a:ext cx="189" cy="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88" y="40"/>
                  </a:cxn>
                  <a:cxn ang="0">
                    <a:pos x="185" y="49"/>
                  </a:cxn>
                  <a:cxn ang="0">
                    <a:pos x="0" y="11"/>
                  </a:cxn>
                  <a:cxn ang="0">
                    <a:pos x="3" y="0"/>
                  </a:cxn>
                </a:cxnLst>
                <a:rect l="0" t="0" r="r" b="b"/>
                <a:pathLst>
                  <a:path w="189" h="50">
                    <a:moveTo>
                      <a:pt x="3" y="0"/>
                    </a:moveTo>
                    <a:lnTo>
                      <a:pt x="188" y="40"/>
                    </a:lnTo>
                    <a:lnTo>
                      <a:pt x="185" y="49"/>
                    </a:lnTo>
                    <a:lnTo>
                      <a:pt x="0" y="11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5" name="Freeform 231"/>
              <p:cNvSpPr>
                <a:spLocks/>
              </p:cNvSpPr>
              <p:nvPr/>
            </p:nvSpPr>
            <p:spPr bwMode="auto">
              <a:xfrm>
                <a:off x="5116" y="2406"/>
                <a:ext cx="196" cy="5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95" y="47"/>
                  </a:cxn>
                  <a:cxn ang="0">
                    <a:pos x="192" y="57"/>
                  </a:cxn>
                  <a:cxn ang="0">
                    <a:pos x="0" y="12"/>
                  </a:cxn>
                  <a:cxn ang="0">
                    <a:pos x="3" y="0"/>
                  </a:cxn>
                </a:cxnLst>
                <a:rect l="0" t="0" r="r" b="b"/>
                <a:pathLst>
                  <a:path w="196" h="58">
                    <a:moveTo>
                      <a:pt x="3" y="0"/>
                    </a:moveTo>
                    <a:lnTo>
                      <a:pt x="195" y="47"/>
                    </a:lnTo>
                    <a:lnTo>
                      <a:pt x="192" y="57"/>
                    </a:lnTo>
                    <a:lnTo>
                      <a:pt x="0" y="1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16" name="Freeform 232"/>
            <p:cNvSpPr>
              <a:spLocks/>
            </p:cNvSpPr>
            <p:nvPr/>
          </p:nvSpPr>
          <p:spPr bwMode="auto">
            <a:xfrm>
              <a:off x="5251" y="2454"/>
              <a:ext cx="80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23"/>
                </a:cxn>
                <a:cxn ang="0">
                  <a:pos x="0" y="22"/>
                </a:cxn>
              </a:cxnLst>
              <a:rect l="0" t="0" r="r" b="b"/>
              <a:pathLst>
                <a:path w="80" h="24">
                  <a:moveTo>
                    <a:pt x="0" y="22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79" y="23"/>
                  </a:lnTo>
                  <a:lnTo>
                    <a:pt x="0" y="2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7" name="Freeform 233"/>
            <p:cNvSpPr>
              <a:spLocks/>
            </p:cNvSpPr>
            <p:nvPr/>
          </p:nvSpPr>
          <p:spPr bwMode="auto">
            <a:xfrm>
              <a:off x="5274" y="2447"/>
              <a:ext cx="35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2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18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4" y="12"/>
                </a:cxn>
                <a:cxn ang="0">
                  <a:pos x="34" y="22"/>
                </a:cxn>
                <a:cxn ang="0">
                  <a:pos x="0" y="21"/>
                </a:cxn>
              </a:cxnLst>
              <a:rect l="0" t="0" r="r" b="b"/>
              <a:pathLst>
                <a:path w="35" h="23">
                  <a:moveTo>
                    <a:pt x="0" y="21"/>
                  </a:move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8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4" y="12"/>
                  </a:lnTo>
                  <a:lnTo>
                    <a:pt x="34" y="22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8" name="Freeform 234"/>
            <p:cNvSpPr>
              <a:spLocks/>
            </p:cNvSpPr>
            <p:nvPr/>
          </p:nvSpPr>
          <p:spPr bwMode="auto">
            <a:xfrm>
              <a:off x="5277" y="2450"/>
              <a:ext cx="42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15"/>
                </a:cxn>
                <a:cxn ang="0">
                  <a:pos x="5" y="7"/>
                </a:cxn>
                <a:cxn ang="0">
                  <a:pos x="11" y="3"/>
                </a:cxn>
                <a:cxn ang="0">
                  <a:pos x="21" y="0"/>
                </a:cxn>
                <a:cxn ang="0">
                  <a:pos x="30" y="3"/>
                </a:cxn>
                <a:cxn ang="0">
                  <a:pos x="36" y="7"/>
                </a:cxn>
                <a:cxn ang="0">
                  <a:pos x="41" y="15"/>
                </a:cxn>
                <a:cxn ang="0">
                  <a:pos x="41" y="25"/>
                </a:cxn>
              </a:cxnLst>
              <a:rect l="0" t="0" r="r" b="b"/>
              <a:pathLst>
                <a:path w="42" h="26">
                  <a:moveTo>
                    <a:pt x="0" y="24"/>
                  </a:moveTo>
                  <a:lnTo>
                    <a:pt x="0" y="15"/>
                  </a:lnTo>
                  <a:lnTo>
                    <a:pt x="5" y="7"/>
                  </a:lnTo>
                  <a:lnTo>
                    <a:pt x="11" y="3"/>
                  </a:lnTo>
                  <a:lnTo>
                    <a:pt x="21" y="0"/>
                  </a:lnTo>
                  <a:lnTo>
                    <a:pt x="30" y="3"/>
                  </a:lnTo>
                  <a:lnTo>
                    <a:pt x="36" y="7"/>
                  </a:lnTo>
                  <a:lnTo>
                    <a:pt x="41" y="15"/>
                  </a:lnTo>
                  <a:lnTo>
                    <a:pt x="41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9" name="Line 235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20" name="Line 236"/>
            <p:cNvSpPr>
              <a:spLocks noChangeShapeType="1"/>
            </p:cNvSpPr>
            <p:nvPr/>
          </p:nvSpPr>
          <p:spPr bwMode="auto">
            <a:xfrm>
              <a:off x="5291" y="2453"/>
              <a:ext cx="0" cy="2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21" name="Line 237"/>
            <p:cNvSpPr>
              <a:spLocks noChangeShapeType="1"/>
            </p:cNvSpPr>
            <p:nvPr/>
          </p:nvSpPr>
          <p:spPr bwMode="auto">
            <a:xfrm>
              <a:off x="5293" y="2460"/>
              <a:ext cx="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22" name="Freeform 238"/>
            <p:cNvSpPr>
              <a:spLocks/>
            </p:cNvSpPr>
            <p:nvPr/>
          </p:nvSpPr>
          <p:spPr bwMode="auto">
            <a:xfrm>
              <a:off x="5083" y="2394"/>
              <a:ext cx="81" cy="23"/>
            </a:xfrm>
            <a:custGeom>
              <a:avLst/>
              <a:gdLst/>
              <a:ahLst/>
              <a:cxnLst>
                <a:cxn ang="0">
                  <a:pos x="80" y="19"/>
                </a:cxn>
                <a:cxn ang="0">
                  <a:pos x="75" y="22"/>
                </a:cxn>
                <a:cxn ang="0">
                  <a:pos x="66" y="22"/>
                </a:cxn>
                <a:cxn ang="0">
                  <a:pos x="55" y="19"/>
                </a:cxn>
                <a:cxn ang="0">
                  <a:pos x="39" y="16"/>
                </a:cxn>
                <a:cxn ang="0">
                  <a:pos x="22" y="12"/>
                </a:cxn>
                <a:cxn ang="0">
                  <a:pos x="11" y="6"/>
                </a:cxn>
                <a:cxn ang="0">
                  <a:pos x="8" y="6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41" y="4"/>
                </a:cxn>
                <a:cxn ang="0">
                  <a:pos x="57" y="10"/>
                </a:cxn>
                <a:cxn ang="0">
                  <a:pos x="69" y="12"/>
                </a:cxn>
                <a:cxn ang="0">
                  <a:pos x="72" y="15"/>
                </a:cxn>
                <a:cxn ang="0">
                  <a:pos x="77" y="17"/>
                </a:cxn>
                <a:cxn ang="0">
                  <a:pos x="80" y="17"/>
                </a:cxn>
                <a:cxn ang="0">
                  <a:pos x="80" y="19"/>
                </a:cxn>
              </a:cxnLst>
              <a:rect l="0" t="0" r="r" b="b"/>
              <a:pathLst>
                <a:path w="81" h="23">
                  <a:moveTo>
                    <a:pt x="80" y="19"/>
                  </a:moveTo>
                  <a:lnTo>
                    <a:pt x="75" y="22"/>
                  </a:lnTo>
                  <a:lnTo>
                    <a:pt x="66" y="22"/>
                  </a:lnTo>
                  <a:lnTo>
                    <a:pt x="55" y="19"/>
                  </a:lnTo>
                  <a:lnTo>
                    <a:pt x="39" y="16"/>
                  </a:lnTo>
                  <a:lnTo>
                    <a:pt x="22" y="12"/>
                  </a:lnTo>
                  <a:lnTo>
                    <a:pt x="11" y="6"/>
                  </a:lnTo>
                  <a:lnTo>
                    <a:pt x="8" y="6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5" y="3"/>
                  </a:lnTo>
                  <a:lnTo>
                    <a:pt x="41" y="4"/>
                  </a:lnTo>
                  <a:lnTo>
                    <a:pt x="57" y="10"/>
                  </a:lnTo>
                  <a:lnTo>
                    <a:pt x="69" y="12"/>
                  </a:lnTo>
                  <a:lnTo>
                    <a:pt x="72" y="15"/>
                  </a:lnTo>
                  <a:lnTo>
                    <a:pt x="77" y="17"/>
                  </a:lnTo>
                  <a:lnTo>
                    <a:pt x="80" y="17"/>
                  </a:lnTo>
                  <a:lnTo>
                    <a:pt x="80" y="19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23" name="Freeform 239"/>
            <p:cNvSpPr>
              <a:spLocks/>
            </p:cNvSpPr>
            <p:nvPr/>
          </p:nvSpPr>
          <p:spPr bwMode="auto">
            <a:xfrm>
              <a:off x="5116" y="2398"/>
              <a:ext cx="190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89" y="37"/>
                </a:cxn>
                <a:cxn ang="0">
                  <a:pos x="186" y="48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190" h="49">
                  <a:moveTo>
                    <a:pt x="3" y="0"/>
                  </a:moveTo>
                  <a:lnTo>
                    <a:pt x="189" y="37"/>
                  </a:lnTo>
                  <a:lnTo>
                    <a:pt x="186" y="48"/>
                  </a:lnTo>
                  <a:lnTo>
                    <a:pt x="0" y="9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24" name="Freeform 240"/>
            <p:cNvSpPr>
              <a:spLocks/>
            </p:cNvSpPr>
            <p:nvPr/>
          </p:nvSpPr>
          <p:spPr bwMode="auto">
            <a:xfrm>
              <a:off x="5116" y="2398"/>
              <a:ext cx="197" cy="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96" y="44"/>
                </a:cxn>
                <a:cxn ang="0">
                  <a:pos x="193" y="56"/>
                </a:cxn>
                <a:cxn ang="0">
                  <a:pos x="0" y="11"/>
                </a:cxn>
                <a:cxn ang="0">
                  <a:pos x="3" y="0"/>
                </a:cxn>
              </a:cxnLst>
              <a:rect l="0" t="0" r="r" b="b"/>
              <a:pathLst>
                <a:path w="197" h="57">
                  <a:moveTo>
                    <a:pt x="3" y="0"/>
                  </a:moveTo>
                  <a:lnTo>
                    <a:pt x="196" y="44"/>
                  </a:lnTo>
                  <a:lnTo>
                    <a:pt x="193" y="56"/>
                  </a:lnTo>
                  <a:lnTo>
                    <a:pt x="0" y="11"/>
                  </a:lnTo>
                  <a:lnTo>
                    <a:pt x="3" y="0"/>
                  </a:lnTo>
                </a:path>
              </a:pathLst>
            </a:custGeom>
            <a:solidFill>
              <a:srgbClr val="CC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41"/>
          <p:cNvGrpSpPr>
            <a:grpSpLocks/>
          </p:cNvGrpSpPr>
          <p:nvPr/>
        </p:nvGrpSpPr>
        <p:grpSpPr bwMode="auto">
          <a:xfrm>
            <a:off x="1600200" y="2514600"/>
            <a:ext cx="1524000" cy="533400"/>
            <a:chOff x="2321" y="2170"/>
            <a:chExt cx="1143" cy="428"/>
          </a:xfrm>
        </p:grpSpPr>
        <p:pic>
          <p:nvPicPr>
            <p:cNvPr id="16626" name="Picture 24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1" y="2170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27" name="Picture 24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2" y="2392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6628" name="Picture 244" descr="kc-135-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0"/>
            <a:ext cx="8001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29" name="Picture 24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914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30" name="AutoShape 246"/>
          <p:cNvSpPr>
            <a:spLocks noChangeArrowheads="1"/>
          </p:cNvSpPr>
          <p:nvPr/>
        </p:nvSpPr>
        <p:spPr bwMode="auto">
          <a:xfrm rot="-438920">
            <a:off x="2743200" y="3352800"/>
            <a:ext cx="533400" cy="457200"/>
          </a:xfrm>
          <a:custGeom>
            <a:avLst/>
            <a:gdLst>
              <a:gd name="G0" fmla="+- 7004 0 0"/>
              <a:gd name="G1" fmla="+- 8640 0 0"/>
              <a:gd name="G2" fmla="+- 4320 0 0"/>
              <a:gd name="G3" fmla="+- 21600 0 7004"/>
              <a:gd name="G4" fmla="+- 21600 0 8640"/>
              <a:gd name="G5" fmla="+- 21600 0 4320"/>
              <a:gd name="G6" fmla="+- 7004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7004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7004"/>
                </a:lnTo>
                <a:lnTo>
                  <a:pt x="0" y="10800"/>
                </a:lnTo>
                <a:lnTo>
                  <a:pt x="4320" y="14596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7004" y="17280"/>
                </a:lnTo>
                <a:lnTo>
                  <a:pt x="10800" y="21600"/>
                </a:lnTo>
                <a:lnTo>
                  <a:pt x="14596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4596"/>
                </a:lnTo>
                <a:lnTo>
                  <a:pt x="21600" y="10800"/>
                </a:lnTo>
                <a:lnTo>
                  <a:pt x="17280" y="7004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4596" y="4320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31" name="AutoShape 247"/>
          <p:cNvSpPr>
            <a:spLocks noChangeArrowheads="1"/>
          </p:cNvSpPr>
          <p:nvPr/>
        </p:nvSpPr>
        <p:spPr bwMode="auto">
          <a:xfrm rot="4928936">
            <a:off x="7239000" y="29718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48"/>
          <p:cNvGrpSpPr>
            <a:grpSpLocks/>
          </p:cNvGrpSpPr>
          <p:nvPr/>
        </p:nvGrpSpPr>
        <p:grpSpPr bwMode="auto">
          <a:xfrm>
            <a:off x="6096000" y="2743200"/>
            <a:ext cx="950913" cy="457200"/>
            <a:chOff x="3167" y="2231"/>
            <a:chExt cx="839" cy="460"/>
          </a:xfrm>
        </p:grpSpPr>
        <p:pic>
          <p:nvPicPr>
            <p:cNvPr id="16633" name="Picture 249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67" y="2231"/>
              <a:ext cx="70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34" name="Picture 250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298" y="2445"/>
              <a:ext cx="70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8" name="Group 251"/>
          <p:cNvGrpSpPr>
            <a:grpSpLocks/>
          </p:cNvGrpSpPr>
          <p:nvPr/>
        </p:nvGrpSpPr>
        <p:grpSpPr bwMode="auto">
          <a:xfrm>
            <a:off x="1066800" y="4038600"/>
            <a:ext cx="1752600" cy="838200"/>
            <a:chOff x="3456" y="1680"/>
            <a:chExt cx="811" cy="357"/>
          </a:xfrm>
        </p:grpSpPr>
        <p:pic>
          <p:nvPicPr>
            <p:cNvPr id="16636" name="Picture 25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56" y="1872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37" name="Picture 25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96" y="1680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6638" name="Picture 254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3581400"/>
            <a:ext cx="1219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39" name="Line 255"/>
          <p:cNvSpPr>
            <a:spLocks noChangeShapeType="1"/>
          </p:cNvSpPr>
          <p:nvPr/>
        </p:nvSpPr>
        <p:spPr bwMode="auto">
          <a:xfrm>
            <a:off x="4114800" y="762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40" name="AutoShape 256"/>
          <p:cNvSpPr>
            <a:spLocks noChangeArrowheads="1"/>
          </p:cNvSpPr>
          <p:nvPr/>
        </p:nvSpPr>
        <p:spPr bwMode="auto">
          <a:xfrm>
            <a:off x="4038600" y="2438400"/>
            <a:ext cx="152400" cy="152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41" name="AutoShape 257"/>
          <p:cNvSpPr>
            <a:spLocks noChangeArrowheads="1"/>
          </p:cNvSpPr>
          <p:nvPr/>
        </p:nvSpPr>
        <p:spPr bwMode="auto">
          <a:xfrm>
            <a:off x="4038600" y="1524000"/>
            <a:ext cx="152400" cy="152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42" name="Text Box 258"/>
          <p:cNvSpPr txBox="1">
            <a:spLocks noChangeArrowheads="1"/>
          </p:cNvSpPr>
          <p:nvPr/>
        </p:nvSpPr>
        <p:spPr bwMode="auto">
          <a:xfrm>
            <a:off x="4267200" y="1295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Ingress</a:t>
            </a:r>
          </a:p>
          <a:p>
            <a:r>
              <a:rPr lang="en-US"/>
              <a:t>Point</a:t>
            </a:r>
          </a:p>
        </p:txBody>
      </p:sp>
      <p:sp>
        <p:nvSpPr>
          <p:cNvPr id="16643" name="Text Box 259"/>
          <p:cNvSpPr txBox="1">
            <a:spLocks noChangeArrowheads="1"/>
          </p:cNvSpPr>
          <p:nvPr/>
        </p:nvSpPr>
        <p:spPr bwMode="auto">
          <a:xfrm>
            <a:off x="4267200" y="22098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Egress</a:t>
            </a:r>
          </a:p>
          <a:p>
            <a:r>
              <a:rPr lang="en-US"/>
              <a:t>Point</a:t>
            </a:r>
          </a:p>
        </p:txBody>
      </p:sp>
      <p:grpSp>
        <p:nvGrpSpPr>
          <p:cNvPr id="29" name="Group 260"/>
          <p:cNvGrpSpPr>
            <a:grpSpLocks/>
          </p:cNvGrpSpPr>
          <p:nvPr/>
        </p:nvGrpSpPr>
        <p:grpSpPr bwMode="auto">
          <a:xfrm>
            <a:off x="4572000" y="914400"/>
            <a:ext cx="990600" cy="381000"/>
            <a:chOff x="2321" y="2170"/>
            <a:chExt cx="1143" cy="428"/>
          </a:xfrm>
        </p:grpSpPr>
        <p:pic>
          <p:nvPicPr>
            <p:cNvPr id="16645" name="Picture 26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1" y="2170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46" name="Picture 26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2" y="2392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0" name="Group 263"/>
          <p:cNvGrpSpPr>
            <a:grpSpLocks/>
          </p:cNvGrpSpPr>
          <p:nvPr/>
        </p:nvGrpSpPr>
        <p:grpSpPr bwMode="auto">
          <a:xfrm>
            <a:off x="5257800" y="1600200"/>
            <a:ext cx="1143000" cy="457200"/>
            <a:chOff x="3456" y="1680"/>
            <a:chExt cx="811" cy="357"/>
          </a:xfrm>
        </p:grpSpPr>
        <p:pic>
          <p:nvPicPr>
            <p:cNvPr id="16648" name="Picture 264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56" y="1872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49" name="Picture 265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96" y="1680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6650" name="Picture 266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8200" y="1371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51" name="AutoShape 267"/>
          <p:cNvSpPr>
            <a:spLocks noChangeArrowheads="1"/>
          </p:cNvSpPr>
          <p:nvPr/>
        </p:nvSpPr>
        <p:spPr bwMode="auto">
          <a:xfrm>
            <a:off x="6324600" y="2743200"/>
            <a:ext cx="679450" cy="42227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52" name="AutoShape 268"/>
          <p:cNvSpPr>
            <a:spLocks noChangeArrowheads="1"/>
          </p:cNvSpPr>
          <p:nvPr/>
        </p:nvSpPr>
        <p:spPr bwMode="auto">
          <a:xfrm>
            <a:off x="7239000" y="3581400"/>
            <a:ext cx="679450" cy="42227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53" name="AutoShape 269"/>
          <p:cNvSpPr>
            <a:spLocks noChangeArrowheads="1"/>
          </p:cNvSpPr>
          <p:nvPr/>
        </p:nvSpPr>
        <p:spPr bwMode="auto">
          <a:xfrm>
            <a:off x="6705600" y="3962400"/>
            <a:ext cx="679450" cy="42227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54" name="AutoShape 270"/>
          <p:cNvSpPr>
            <a:spLocks noChangeArrowheads="1"/>
          </p:cNvSpPr>
          <p:nvPr/>
        </p:nvSpPr>
        <p:spPr bwMode="auto">
          <a:xfrm rot="-438920">
            <a:off x="2362200" y="2057400"/>
            <a:ext cx="533400" cy="457200"/>
          </a:xfrm>
          <a:custGeom>
            <a:avLst/>
            <a:gdLst>
              <a:gd name="G0" fmla="+- 7004 0 0"/>
              <a:gd name="G1" fmla="+- 8640 0 0"/>
              <a:gd name="G2" fmla="+- 4320 0 0"/>
              <a:gd name="G3" fmla="+- 21600 0 7004"/>
              <a:gd name="G4" fmla="+- 21600 0 8640"/>
              <a:gd name="G5" fmla="+- 21600 0 4320"/>
              <a:gd name="G6" fmla="+- 7004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7004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7004"/>
                </a:lnTo>
                <a:lnTo>
                  <a:pt x="0" y="10800"/>
                </a:lnTo>
                <a:lnTo>
                  <a:pt x="4320" y="14596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7004" y="17280"/>
                </a:lnTo>
                <a:lnTo>
                  <a:pt x="10800" y="21600"/>
                </a:lnTo>
                <a:lnTo>
                  <a:pt x="14596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4596"/>
                </a:lnTo>
                <a:lnTo>
                  <a:pt x="21600" y="10800"/>
                </a:lnTo>
                <a:lnTo>
                  <a:pt x="17280" y="7004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4596" y="4320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55" name="Text Box 271"/>
          <p:cNvSpPr txBox="1">
            <a:spLocks noChangeArrowheads="1"/>
          </p:cNvSpPr>
          <p:nvPr/>
        </p:nvSpPr>
        <p:spPr bwMode="auto">
          <a:xfrm>
            <a:off x="2895600" y="1905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Split</a:t>
            </a:r>
          </a:p>
          <a:p>
            <a:r>
              <a:rPr lang="en-US"/>
              <a:t>Point</a:t>
            </a:r>
          </a:p>
        </p:txBody>
      </p:sp>
      <p:sp>
        <p:nvSpPr>
          <p:cNvPr id="16656" name="Text Box 272"/>
          <p:cNvSpPr txBox="1">
            <a:spLocks noChangeArrowheads="1"/>
          </p:cNvSpPr>
          <p:nvPr/>
        </p:nvSpPr>
        <p:spPr bwMode="auto">
          <a:xfrm>
            <a:off x="3276600" y="3276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Rendezvous</a:t>
            </a:r>
          </a:p>
          <a:p>
            <a:r>
              <a:rPr lang="en-US"/>
              <a:t>Point</a:t>
            </a:r>
          </a:p>
        </p:txBody>
      </p:sp>
      <p:grpSp>
        <p:nvGrpSpPr>
          <p:cNvPr id="31" name="Group 273"/>
          <p:cNvGrpSpPr>
            <a:grpSpLocks/>
          </p:cNvGrpSpPr>
          <p:nvPr/>
        </p:nvGrpSpPr>
        <p:grpSpPr bwMode="auto">
          <a:xfrm>
            <a:off x="3581400" y="1981200"/>
            <a:ext cx="990600" cy="381000"/>
            <a:chOff x="2321" y="2170"/>
            <a:chExt cx="1143" cy="428"/>
          </a:xfrm>
        </p:grpSpPr>
        <p:pic>
          <p:nvPicPr>
            <p:cNvPr id="16658" name="Picture 27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1" y="2170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59" name="Picture 27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2" y="2392"/>
              <a:ext cx="7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384" name="Group 276"/>
          <p:cNvGrpSpPr>
            <a:grpSpLocks/>
          </p:cNvGrpSpPr>
          <p:nvPr/>
        </p:nvGrpSpPr>
        <p:grpSpPr bwMode="auto">
          <a:xfrm>
            <a:off x="4267200" y="2667000"/>
            <a:ext cx="1143000" cy="457200"/>
            <a:chOff x="3456" y="1680"/>
            <a:chExt cx="811" cy="357"/>
          </a:xfrm>
        </p:grpSpPr>
        <p:pic>
          <p:nvPicPr>
            <p:cNvPr id="16661" name="Picture 277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56" y="1872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62" name="Picture 278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96" y="1680"/>
              <a:ext cx="57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6663" name="Picture 279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2438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185E-6 L 0.1 0.16647 " pathEditMode="relative" ptsTypes="AA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9.13295E-6 L 0.23333 0.38844 " pathEditMode="relative" ptsTypes="AA">
                                      <p:cBhvr>
                                        <p:cTn id="80" dur="2000" fill="hold"/>
                                        <p:tgtEl>
                                          <p:spTgt spid="16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13295E-6 L 0.28333 0.39954 " pathEditMode="relative" ptsTypes="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1.15607E-6 C -0.00348 -0.00046 -0.0165 -0.00416 -0.02223 -0.00416 L -0.23021 -0.1015 L -0.20001 -0.32347 L -0.39358 0.48208 " pathEditMode="relative" ptsTypes="fAAAA">
                                      <p:cBhvr>
                                        <p:cTn id="135" dur="20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06358E-6 L -0.15555 -0.0444 L -0.30156 0.1119 " pathEditMode="relative" ptsTypes="AAA">
                                      <p:cBhvr>
                                        <p:cTn id="137" dur="2000" fill="hold"/>
                                        <p:tgtEl>
                                          <p:spTgt spid="16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5.78035E-8 L -0.13646 0.02543 L -0.09844 -0.20717 L -0.28576 -0.05087 " pathEditMode="relative" ptsTypes="AAAA">
                                      <p:cBhvr>
                                        <p:cTn id="1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30" grpId="0" animBg="1"/>
      <p:bldP spid="16631" grpId="0" animBg="1"/>
      <p:bldP spid="16631" grpId="1" animBg="1"/>
      <p:bldP spid="16640" grpId="0" animBg="1"/>
      <p:bldP spid="16641" grpId="0" animBg="1"/>
      <p:bldP spid="16642" grpId="0"/>
      <p:bldP spid="16643" grpId="0"/>
      <p:bldP spid="16651" grpId="0" animBg="1"/>
      <p:bldP spid="16651" grpId="1" animBg="1"/>
      <p:bldP spid="16652" grpId="0" animBg="1"/>
      <p:bldP spid="16652" grpId="1" animBg="1"/>
      <p:bldP spid="16653" grpId="0" animBg="1"/>
      <p:bldP spid="16653" grpId="1" animBg="1"/>
      <p:bldP spid="16654" grpId="0" animBg="1"/>
      <p:bldP spid="16655" grpId="0"/>
      <p:bldP spid="166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368"/>
                </a:solidFill>
              </a:rPr>
              <a:t>Developing Effective Packages:</a:t>
            </a:r>
            <a:br>
              <a:rPr lang="en-US" dirty="0" smtClean="0">
                <a:solidFill>
                  <a:srgbClr val="002368"/>
                </a:solidFill>
              </a:rPr>
            </a:br>
            <a:r>
              <a:rPr lang="en-US" dirty="0" smtClean="0">
                <a:solidFill>
                  <a:srgbClr val="002368"/>
                </a:solidFill>
              </a:rPr>
              <a:t>Recap</a:t>
            </a:r>
            <a:endParaRPr lang="en-US" dirty="0">
              <a:solidFill>
                <a:srgbClr val="002368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229600" cy="4525963"/>
          </a:xfrm>
          <a:ln/>
        </p:spPr>
        <p:txBody>
          <a:bodyPr/>
          <a:lstStyle/>
          <a:p>
            <a:pPr>
              <a:lnSpc>
                <a:spcPct val="95000"/>
              </a:lnSpc>
              <a:buFontTx/>
              <a:buAutoNum type="arabicPeriod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Decide the desired effect for the chosen target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Choose weapon that can best achieve the desired effect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2368"/>
                </a:solidFill>
                <a:latin typeface="+mn-lt"/>
              </a:rPr>
              <a:t>Determine what system can deliver that weapon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2368"/>
                </a:solidFill>
                <a:latin typeface="+mn-lt"/>
              </a:rPr>
              <a:t>Identify system limitations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2368"/>
                </a:solidFill>
                <a:latin typeface="+mn-lt"/>
              </a:rPr>
              <a:t>Integrate systems to compensate for those limitations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Define the enemy threat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2368"/>
                </a:solidFill>
                <a:latin typeface="+mn-lt"/>
              </a:rPr>
              <a:t>Identify systems that can counter that threat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2368"/>
                </a:solidFill>
                <a:latin typeface="+mn-lt"/>
              </a:rPr>
              <a:t>Threat </a:t>
            </a:r>
            <a:r>
              <a:rPr lang="en-US" sz="2000" i="1" dirty="0">
                <a:solidFill>
                  <a:srgbClr val="002368"/>
                </a:solidFill>
                <a:latin typeface="+mn-lt"/>
              </a:rPr>
              <a:t>may</a:t>
            </a:r>
            <a:r>
              <a:rPr lang="en-US" sz="2000" dirty="0">
                <a:solidFill>
                  <a:srgbClr val="002368"/>
                </a:solidFill>
                <a:latin typeface="+mn-lt"/>
              </a:rPr>
              <a:t> be a target that another package can attack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Add necessary support </a:t>
            </a: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elements</a:t>
            </a:r>
            <a:endParaRPr lang="en-US" sz="2400" dirty="0">
              <a:solidFill>
                <a:srgbClr val="002368"/>
              </a:solidFill>
              <a:latin typeface="+mn-lt"/>
            </a:endParaRP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368"/>
                </a:solidFill>
                <a:latin typeface="+mn-lt"/>
              </a:rPr>
              <a:t>Refueling, ISR, etc.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368"/>
                </a:solidFill>
                <a:latin typeface="+mn-lt"/>
              </a:rPr>
              <a:t>Position </a:t>
            </a:r>
            <a:r>
              <a:rPr lang="en-US" sz="2000" dirty="0">
                <a:solidFill>
                  <a:srgbClr val="002368"/>
                </a:solidFill>
                <a:latin typeface="+mn-lt"/>
              </a:rPr>
              <a:t>and sequence all necessary </a:t>
            </a:r>
            <a:r>
              <a:rPr lang="en-US" sz="2000" dirty="0" smtClean="0">
                <a:solidFill>
                  <a:srgbClr val="002368"/>
                </a:solidFill>
                <a:latin typeface="+mn-lt"/>
              </a:rPr>
              <a:t>parts</a:t>
            </a:r>
          </a:p>
          <a:p>
            <a:pPr marL="762000" lvl="1" indent="-304800">
              <a:lnSpc>
                <a:spcPct val="95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368"/>
                </a:solidFill>
                <a:latin typeface="+mn-lt"/>
              </a:rPr>
              <a:t>Routing</a:t>
            </a:r>
            <a:r>
              <a:rPr lang="en-US" sz="2000" dirty="0">
                <a:solidFill>
                  <a:srgbClr val="002368"/>
                </a:solidFill>
                <a:latin typeface="+mn-lt"/>
              </a:rPr>
              <a:t>: Rendezvous Point, Split Point, Ingress and Egress Routes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67818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Mission:  Rescue a downed pilot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Three Groups: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Counterair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Counterland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Combat Search and Rescue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Brainstorm and brief on force packages (address desired effect, weapon, threat, and detached support)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US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What is Force Packaging?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Application of the Principles of War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Steps to Developing Packages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Example of Developing a Force Package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In-Class Activity</a:t>
            </a:r>
            <a:endParaRPr lang="en-US" dirty="0">
              <a:solidFill>
                <a:srgbClr val="00236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730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Overview</a:t>
            </a:r>
            <a:endParaRPr lang="en-US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What is Force Packaging?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Application of the Principles of War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Steps to Developing Packages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Example of Developing a Force Package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In-Class Activity</a:t>
            </a:r>
            <a:endParaRPr lang="en-US" dirty="0">
              <a:solidFill>
                <a:srgbClr val="002368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368"/>
                </a:solidFill>
                <a:latin typeface="+mn-lt"/>
              </a:rPr>
              <a:t>What is Force Packaging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3124200"/>
            <a:ext cx="8001000" cy="3124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Air, space, and cyberspace </a:t>
            </a:r>
            <a:r>
              <a:rPr lang="en-US" sz="2800" dirty="0">
                <a:solidFill>
                  <a:srgbClr val="002368"/>
                </a:solidFill>
                <a:latin typeface="+mn-lt"/>
              </a:rPr>
              <a:t>power, producing synergistic effects.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A well-coordinated force, exceeding the effects of forces employed individually.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Each member of the team, carrying out a specific mission role based on unique system capabilities.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467600" cy="1384995"/>
          </a:xfrm>
          <a:prstGeom prst="rect">
            <a:avLst/>
          </a:prstGeom>
          <a:solidFill>
            <a:srgbClr val="002368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E1E1DF"/>
                </a:solidFill>
                <a:latin typeface="+mn-lt"/>
              </a:rPr>
              <a:t>The integration of different air and space systems, </a:t>
            </a:r>
            <a:r>
              <a:rPr lang="en-US" sz="2800" dirty="0" smtClean="0">
                <a:solidFill>
                  <a:srgbClr val="E1E1DF"/>
                </a:solidFill>
                <a:latin typeface="+mn-lt"/>
              </a:rPr>
              <a:t>  each </a:t>
            </a:r>
            <a:r>
              <a:rPr lang="en-US" sz="2800" dirty="0">
                <a:solidFill>
                  <a:srgbClr val="E1E1DF"/>
                </a:solidFill>
                <a:latin typeface="+mn-lt"/>
              </a:rPr>
              <a:t>performing diverse functions of air and space power, to achieve the desired effects of a mission.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the</a:t>
            </a:r>
            <a:br>
              <a:rPr lang="en-US" dirty="0" smtClean="0"/>
            </a:br>
            <a:r>
              <a:rPr lang="en-US" dirty="0" smtClean="0"/>
              <a:t>Principles of War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09800" y="1592346"/>
            <a:ext cx="6466031" cy="846054"/>
          </a:xfrm>
          <a:solidFill>
            <a:srgbClr val="C8C8C6">
              <a:alpha val="50000"/>
            </a:srgbClr>
          </a:solidFill>
          <a:ln>
            <a:solidFill>
              <a:srgbClr val="002368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Systems used in a force package should ultimately fall under the direction of one commander.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262" y="2590800"/>
            <a:ext cx="1695138" cy="515552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bjective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 bwMode="auto">
          <a:xfrm>
            <a:off x="2209800" y="2595530"/>
            <a:ext cx="6466031" cy="1214470"/>
          </a:xfrm>
          <a:prstGeom prst="rect">
            <a:avLst/>
          </a:prstGeom>
          <a:solidFill>
            <a:srgbClr val="E1E1DF"/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Strategic, operational, and tactical aims should drive what targets, weapons and detached support we employ in a package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2262" y="1600200"/>
            <a:ext cx="1676400" cy="8382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nity of Command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13"/>
          <p:cNvSpPr txBox="1">
            <a:spLocks/>
          </p:cNvSpPr>
          <p:nvPr/>
        </p:nvSpPr>
        <p:spPr bwMode="auto">
          <a:xfrm>
            <a:off x="2209800" y="3954546"/>
            <a:ext cx="6466031" cy="846054"/>
          </a:xfrm>
          <a:prstGeom prst="rect">
            <a:avLst/>
          </a:prstGeom>
          <a:solidFill>
            <a:srgbClr val="C8C8C6">
              <a:alpha val="50000"/>
            </a:srgbClr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smtClean="0">
                <a:solidFill>
                  <a:srgbClr val="002368"/>
                </a:solidFill>
              </a:rPr>
              <a:t>Systems employed should be selected with the offensive in mind.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262" y="3962400"/>
            <a:ext cx="1676400" cy="6096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ffensive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970848"/>
            <a:ext cx="1676400" cy="515552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 bwMode="auto">
          <a:xfrm>
            <a:off x="2209800" y="4953000"/>
            <a:ext cx="6553200" cy="1295400"/>
          </a:xfrm>
          <a:prstGeom prst="rect">
            <a:avLst/>
          </a:prstGeom>
          <a:solidFill>
            <a:srgbClr val="E1E1DF"/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Consider the need for more than one package against a single target - or - can we impact multiple targets simultaneously with one package.</a:t>
            </a:r>
            <a:endParaRPr lang="en-US" sz="2400" dirty="0">
              <a:solidFill>
                <a:srgbClr val="0023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8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6" grpId="0" animBg="1"/>
      <p:bldP spid="24" grpId="0" uiExpand="1" build="allAtOnce" animBg="1"/>
      <p:bldP spid="25" grpId="0" animBg="1"/>
      <p:bldP spid="7" grpId="0" uiExpand="1" build="p" animBg="1"/>
      <p:bldP spid="8" grpId="0" animBg="1"/>
      <p:bldP spid="9" grpId="0" animBg="1"/>
      <p:bldP spid="10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the</a:t>
            </a:r>
            <a:br>
              <a:rPr lang="en-US" dirty="0" smtClean="0"/>
            </a:br>
            <a:r>
              <a:rPr lang="en-US" dirty="0" smtClean="0"/>
              <a:t>Principles of War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09800" y="1592346"/>
            <a:ext cx="6553200" cy="846054"/>
          </a:xfrm>
          <a:solidFill>
            <a:srgbClr val="C8C8C6">
              <a:alpha val="50000"/>
            </a:srgbClr>
          </a:solidFill>
          <a:ln>
            <a:solidFill>
              <a:srgbClr val="002368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Consider timing and strategy – when and how the package is employed.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608648"/>
            <a:ext cx="1676400" cy="9144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conomy of Force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 bwMode="auto">
          <a:xfrm>
            <a:off x="2209800" y="2590800"/>
            <a:ext cx="6553200" cy="1295400"/>
          </a:xfrm>
          <a:prstGeom prst="rect">
            <a:avLst/>
          </a:prstGeom>
          <a:solidFill>
            <a:srgbClr val="E1E1DF"/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Take into account that overwhelming force could lead to lives lost, resources misspent, or loss of public support.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2262" y="1600200"/>
            <a:ext cx="1676400" cy="6858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aneuver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13"/>
          <p:cNvSpPr txBox="1">
            <a:spLocks/>
          </p:cNvSpPr>
          <p:nvPr/>
        </p:nvSpPr>
        <p:spPr bwMode="auto">
          <a:xfrm>
            <a:off x="2228538" y="4030746"/>
            <a:ext cx="6553200" cy="465054"/>
          </a:xfrm>
          <a:prstGeom prst="rect">
            <a:avLst/>
          </a:prstGeom>
          <a:solidFill>
            <a:srgbClr val="C8C8C6">
              <a:alpha val="50000"/>
            </a:srgbClr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smtClean="0">
                <a:solidFill>
                  <a:srgbClr val="002368"/>
                </a:solidFill>
              </a:rPr>
              <a:t>Consider vulnerability of each element of package.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738" y="4724400"/>
            <a:ext cx="1676400" cy="667952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urprise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13"/>
          <p:cNvSpPr txBox="1">
            <a:spLocks/>
          </p:cNvSpPr>
          <p:nvPr/>
        </p:nvSpPr>
        <p:spPr bwMode="auto">
          <a:xfrm>
            <a:off x="2228538" y="4648200"/>
            <a:ext cx="6553200" cy="838200"/>
          </a:xfrm>
          <a:prstGeom prst="rect">
            <a:avLst/>
          </a:prstGeom>
          <a:solidFill>
            <a:srgbClr val="E1E1DF"/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>
                <a:solidFill>
                  <a:srgbClr val="002368"/>
                </a:solidFill>
              </a:rPr>
              <a:t>Determine what assets might best achieve element of surprise.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886200"/>
            <a:ext cx="1676400" cy="6858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ecurity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 bwMode="auto">
          <a:xfrm>
            <a:off x="2228538" y="5630946"/>
            <a:ext cx="6553200" cy="846054"/>
          </a:xfrm>
          <a:prstGeom prst="rect">
            <a:avLst/>
          </a:prstGeom>
          <a:solidFill>
            <a:srgbClr val="C8C8C6">
              <a:alpha val="50000"/>
            </a:srgbClr>
          </a:solidFill>
          <a:ln w="9525">
            <a:solidFill>
              <a:srgbClr val="00236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rgbClr val="032F65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rgbClr val="032F65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smtClean="0">
                <a:solidFill>
                  <a:srgbClr val="002368"/>
                </a:solidFill>
              </a:rPr>
              <a:t>Understand that force packages do not necessarily have to be complex to be effective.</a:t>
            </a:r>
            <a:endParaRPr lang="en-US" sz="2400" dirty="0">
              <a:solidFill>
                <a:srgbClr val="002368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638800"/>
            <a:ext cx="1676400" cy="685800"/>
          </a:xfrm>
          <a:prstGeom prst="rect">
            <a:avLst/>
          </a:prstGeom>
          <a:solidFill>
            <a:srgbClr val="00236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 smtClean="0">
                <a:solidFill>
                  <a:srgbClr val="E1E1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implicity</a:t>
            </a:r>
            <a:endParaRPr lang="en-US" sz="2400" dirty="0">
              <a:solidFill>
                <a:srgbClr val="E1E1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48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6" grpId="0" animBg="1"/>
      <p:bldP spid="24" grpId="0" uiExpand="1" build="allAtOnce" animBg="1"/>
      <p:bldP spid="25" grpId="0" animBg="1"/>
      <p:bldP spid="7" grpId="0" uiExpand="1" build="p" animBg="1"/>
      <p:bldP spid="8" grpId="0" animBg="1"/>
      <p:bldP spid="9" grpId="0" uiExpand="1" build="allAtOnce" animBg="1"/>
      <p:bldP spid="10" grpId="0" animBg="1"/>
      <p:bldP spid="11" grpId="0" uiExpand="1" build="p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48600" cy="3886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368"/>
                </a:solidFill>
                <a:latin typeface="+mn-lt"/>
              </a:rPr>
              <a:t>Given target, determine desired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368"/>
                </a:solidFill>
                <a:latin typeface="+mn-lt"/>
              </a:rPr>
              <a:t>Choose weapon for effect and compatible platforms to deliver weapons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368"/>
                </a:solidFill>
                <a:latin typeface="+mn-lt"/>
              </a:rPr>
              <a:t>Identify threats and plan to counter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368"/>
                </a:solidFill>
                <a:latin typeface="+mn-lt"/>
              </a:rPr>
              <a:t>Coordinate detached </a:t>
            </a:r>
            <a:r>
              <a:rPr lang="en-US" dirty="0" smtClean="0">
                <a:solidFill>
                  <a:srgbClr val="002368"/>
                </a:solidFill>
                <a:latin typeface="+mn-lt"/>
              </a:rPr>
              <a:t>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368"/>
                </a:solidFill>
                <a:latin typeface="+mn-lt"/>
              </a:rPr>
              <a:t>Route and Sequence Package(s)</a:t>
            </a:r>
          </a:p>
          <a:p>
            <a:pPr marL="0" indent="0">
              <a:buNone/>
            </a:pPr>
            <a:endParaRPr lang="en-US" dirty="0" smtClean="0">
              <a:solidFill>
                <a:srgbClr val="002368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368"/>
                </a:solidFill>
                <a:latin typeface="+mn-lt"/>
              </a:rPr>
              <a:t>	</a:t>
            </a:r>
            <a:r>
              <a:rPr lang="en-US" i="1" dirty="0" smtClean="0">
                <a:solidFill>
                  <a:srgbClr val="002368"/>
                </a:solidFill>
                <a:latin typeface="+mn-lt"/>
              </a:rPr>
              <a:t>Lets look at each of these a little closer: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002368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</a:t>
            </a:r>
            <a:br>
              <a:rPr lang="en-US" dirty="0" smtClean="0"/>
            </a:br>
            <a:r>
              <a:rPr lang="en-US" dirty="0" smtClean="0"/>
              <a:t>Developing Packages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9046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Given chosen target and possible aim points, match compatible weapons for target aim point 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characteristics</a:t>
            </a:r>
            <a:endParaRPr lang="en-US" sz="2800" dirty="0">
              <a:solidFill>
                <a:srgbClr val="002368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solidFill>
                <a:srgbClr val="002368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Hard </a:t>
            </a:r>
            <a:r>
              <a:rPr lang="en-US" sz="2400" dirty="0">
                <a:solidFill>
                  <a:srgbClr val="002368"/>
                </a:solidFill>
                <a:latin typeface="+mn-lt"/>
              </a:rPr>
              <a:t>Targets (Bunker) – Laser Guided Bomb (LGB)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Soft Targets (Trucks) – General Purpose (GP) Bombs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Area Targets (Infantry) – Cluster Bomb Unit (CBU)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Point Targets (Bridge) – LGB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</a:t>
            </a:r>
            <a:br>
              <a:rPr lang="en-US" dirty="0" smtClean="0"/>
            </a:br>
            <a:r>
              <a:rPr lang="en-US" dirty="0" smtClean="0"/>
              <a:t>Developing Packages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4724400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STEP #1:</a:t>
            </a:r>
          </a:p>
          <a:p>
            <a:r>
              <a:rPr lang="en-US" sz="3200" b="1" dirty="0" smtClean="0"/>
              <a:t>Determine Desired Effect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971800"/>
            <a:ext cx="8382000" cy="3886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Which weapon is needed to cause desired 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effect?</a:t>
            </a:r>
            <a:endParaRPr lang="en-US" sz="2800" dirty="0">
              <a:solidFill>
                <a:srgbClr val="002368"/>
              </a:solidFill>
              <a:latin typeface="+mn-lt"/>
            </a:endParaRPr>
          </a:p>
          <a:p>
            <a:pPr lvl="1">
              <a:buFont typeface="Times New Roman" pitchFamily="18" charset="0"/>
              <a:buChar char="-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Analysis of target characteristics and effect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368"/>
                </a:solidFill>
                <a:latin typeface="+mn-lt"/>
              </a:rPr>
              <a:t>What aircraft can deliver that </a:t>
            </a:r>
            <a:r>
              <a:rPr lang="en-US" sz="2800" dirty="0" err="1" smtClean="0">
                <a:solidFill>
                  <a:srgbClr val="002368"/>
                </a:solidFill>
                <a:latin typeface="+mn-lt"/>
              </a:rPr>
              <a:t>munition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?</a:t>
            </a:r>
            <a:endParaRPr lang="en-US" sz="2800" dirty="0">
              <a:solidFill>
                <a:srgbClr val="002368"/>
              </a:solidFill>
              <a:latin typeface="+mn-lt"/>
            </a:endParaRPr>
          </a:p>
          <a:p>
            <a:pPr lvl="1">
              <a:buFont typeface="Times New Roman" pitchFamily="18" charset="0"/>
              <a:buChar char="-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What are that aircraft system’s limitations </a:t>
            </a:r>
            <a:br>
              <a:rPr lang="en-US" sz="2400" dirty="0">
                <a:solidFill>
                  <a:srgbClr val="002368"/>
                </a:solidFill>
                <a:latin typeface="+mn-lt"/>
              </a:rPr>
            </a:br>
            <a:r>
              <a:rPr lang="en-US" sz="2400" dirty="0">
                <a:solidFill>
                  <a:srgbClr val="002368"/>
                </a:solidFill>
                <a:latin typeface="+mn-lt"/>
              </a:rPr>
              <a:t>(range, sensors, airspeed)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What quantity </a:t>
            </a:r>
            <a:r>
              <a:rPr lang="en-US" sz="2800" dirty="0">
                <a:solidFill>
                  <a:srgbClr val="002368"/>
                </a:solidFill>
                <a:latin typeface="+mn-lt"/>
              </a:rPr>
              <a:t>of weapons </a:t>
            </a:r>
            <a:r>
              <a:rPr lang="en-US" sz="2800" dirty="0" smtClean="0">
                <a:solidFill>
                  <a:srgbClr val="002368"/>
                </a:solidFill>
                <a:latin typeface="+mn-lt"/>
              </a:rPr>
              <a:t>will achieve desired effect?</a:t>
            </a:r>
            <a:endParaRPr lang="en-US" sz="2800" dirty="0">
              <a:solidFill>
                <a:srgbClr val="002368"/>
              </a:solidFill>
              <a:latin typeface="+mn-lt"/>
            </a:endParaRPr>
          </a:p>
          <a:p>
            <a:pPr lvl="1">
              <a:buFont typeface="Times New Roman" pitchFamily="18" charset="0"/>
              <a:buChar char="-"/>
            </a:pPr>
            <a:r>
              <a:rPr lang="en-US" sz="2400" dirty="0">
                <a:solidFill>
                  <a:srgbClr val="002368"/>
                </a:solidFill>
                <a:latin typeface="+mn-lt"/>
              </a:rPr>
              <a:t>Number and type of compatible primary aircraft </a:t>
            </a:r>
            <a:br>
              <a:rPr lang="en-US" sz="2400" dirty="0">
                <a:solidFill>
                  <a:srgbClr val="002368"/>
                </a:solidFill>
                <a:latin typeface="+mn-lt"/>
              </a:rPr>
            </a:br>
            <a:r>
              <a:rPr lang="en-US" sz="2400" dirty="0">
                <a:solidFill>
                  <a:srgbClr val="002368"/>
                </a:solidFill>
                <a:latin typeface="+mn-lt"/>
              </a:rPr>
              <a:t>with </a:t>
            </a:r>
            <a:r>
              <a:rPr lang="en-US" sz="2400" dirty="0" smtClean="0">
                <a:solidFill>
                  <a:srgbClr val="002368"/>
                </a:solidFill>
                <a:latin typeface="+mn-lt"/>
              </a:rPr>
              <a:t>compatible standard conventional load (SCL)</a:t>
            </a:r>
            <a:endParaRPr lang="en-US" sz="2400" dirty="0">
              <a:solidFill>
                <a:srgbClr val="002368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3124200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STEP #2:</a:t>
            </a:r>
          </a:p>
          <a:p>
            <a:r>
              <a:rPr lang="en-US" sz="3200" b="1" dirty="0" smtClean="0"/>
              <a:t>Choose Weapon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</a:t>
            </a:r>
            <a:br>
              <a:rPr lang="en-US" dirty="0" smtClean="0"/>
            </a:br>
            <a:r>
              <a:rPr lang="en-US" dirty="0" smtClean="0"/>
              <a:t>Developing Packages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1676400"/>
            <a:ext cx="1828800" cy="12954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S</a:t>
            </a:r>
            <a:r>
              <a:rPr lang="en-US" sz="2400" dirty="0" smtClean="0"/>
              <a:t>tandard Conventional Load (SCL)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57991" y="3332812"/>
            <a:ext cx="1828800" cy="1620188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B</a:t>
            </a:r>
            <a:r>
              <a:rPr lang="en-US" sz="2400" dirty="0" smtClean="0"/>
              <a:t>attle Damage Assessment (BDA)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57991" y="5334000"/>
            <a:ext cx="1828800" cy="990600"/>
          </a:xfrm>
          <a:prstGeom prst="rect">
            <a:avLst/>
          </a:prstGeom>
          <a:solidFill>
            <a:srgbClr val="00236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R</a:t>
            </a:r>
            <a:r>
              <a:rPr lang="en-US" sz="2400" dirty="0" smtClean="0"/>
              <a:t>endezvous Point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673902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Pre-coordinated weapons load for a specific aircraft </a:t>
            </a:r>
            <a:r>
              <a:rPr lang="en-US" sz="2800" dirty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latform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311909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Assessment of effects achieved based on intelligence, surveillance, and reconnaissance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334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Point at which all aircraft in a package meet prior to mission execution.</a:t>
            </a:r>
            <a:endParaRPr lang="en-US" sz="2800" dirty="0">
              <a:solidFill>
                <a:srgbClr val="00236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AF Theme">
      <a:dk1>
        <a:srgbClr val="000000"/>
      </a:dk1>
      <a:lt1>
        <a:srgbClr val="FFFFFF"/>
      </a:lt1>
      <a:dk2>
        <a:srgbClr val="002570"/>
      </a:dk2>
      <a:lt2>
        <a:srgbClr val="D7D7D7"/>
      </a:lt2>
      <a:accent1>
        <a:srgbClr val="4F81BD"/>
      </a:accent1>
      <a:accent2>
        <a:srgbClr val="DBE5F1"/>
      </a:accent2>
      <a:accent3>
        <a:srgbClr val="B8CCE4"/>
      </a:accent3>
      <a:accent4>
        <a:srgbClr val="95B3D7"/>
      </a:accent4>
      <a:accent5>
        <a:srgbClr val="366092"/>
      </a:accent5>
      <a:accent6>
        <a:srgbClr val="244061"/>
      </a:accent6>
      <a:hlink>
        <a:srgbClr val="5F94FF"/>
      </a:hlink>
      <a:folHlink>
        <a:srgbClr val="FFFFFF"/>
      </a:folHlink>
    </a:clrScheme>
    <a:fontScheme name="AF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</TotalTime>
  <Words>790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Force Packaging</vt:lpstr>
      <vt:lpstr>Overview</vt:lpstr>
      <vt:lpstr>What is Force Packaging?</vt:lpstr>
      <vt:lpstr>Application of the Principles of War</vt:lpstr>
      <vt:lpstr>Application of the Principles of War</vt:lpstr>
      <vt:lpstr>Steps to Developing Packages</vt:lpstr>
      <vt:lpstr>Steps to Developing Packages</vt:lpstr>
      <vt:lpstr>Steps to Developing Packages</vt:lpstr>
      <vt:lpstr>Key Terms</vt:lpstr>
      <vt:lpstr>Key Terms</vt:lpstr>
      <vt:lpstr>Steps to Developing Packages</vt:lpstr>
      <vt:lpstr>Steps to Developing Packages</vt:lpstr>
      <vt:lpstr>Steps to Developing Packages</vt:lpstr>
      <vt:lpstr>PowerPoint Presentation</vt:lpstr>
      <vt:lpstr>Developing Effective Packages: Recap</vt:lpstr>
      <vt:lpstr>In-Class Activity</vt:lpstr>
      <vt:lpstr>Summary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Christopher R. Chesser</cp:lastModifiedBy>
  <cp:revision>263</cp:revision>
  <dcterms:created xsi:type="dcterms:W3CDTF">2009-08-16T21:00:23Z</dcterms:created>
  <dcterms:modified xsi:type="dcterms:W3CDTF">2014-06-30T18:35:31Z</dcterms:modified>
</cp:coreProperties>
</file>