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3" r:id="rId3"/>
    <p:sldId id="264" r:id="rId4"/>
    <p:sldId id="287" r:id="rId5"/>
    <p:sldId id="282" r:id="rId6"/>
    <p:sldId id="265" r:id="rId7"/>
    <p:sldId id="266" r:id="rId8"/>
    <p:sldId id="268" r:id="rId9"/>
    <p:sldId id="269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68"/>
    <a:srgbClr val="E1E1DF"/>
    <a:srgbClr val="C8C8C6"/>
    <a:srgbClr val="8F8F8C"/>
    <a:srgbClr val="032F65"/>
    <a:srgbClr val="032855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96DB0-0CC2-449B-BC2B-820DFC18FF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F12A0-93CA-413F-806A-97AC988A1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24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E265E-2518-44C7-BA7D-20780790A2E5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4EE79-5434-49E5-AA84-DF7766BE29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clip you just saw fit this definition?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 to OTS and get examples from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Physiological: </a:t>
            </a:r>
            <a:r>
              <a:rPr lang="en-US" dirty="0" smtClean="0"/>
              <a:t>patterns and a higher level of positive energy to address stressful jobs and</a:t>
            </a:r>
          </a:p>
          <a:p>
            <a:r>
              <a:rPr lang="en-US" dirty="0" smtClean="0"/>
              <a:t>workloads.</a:t>
            </a:r>
          </a:p>
          <a:p>
            <a:endParaRPr lang="en-US" dirty="0" smtClean="0"/>
          </a:p>
          <a:p>
            <a:r>
              <a:rPr lang="en-US" b="1" dirty="0" smtClean="0"/>
              <a:t>Psychological: </a:t>
            </a:r>
            <a:r>
              <a:rPr lang="en-US" dirty="0" smtClean="0"/>
              <a:t>This type, research has proven, is more prone</a:t>
            </a:r>
          </a:p>
          <a:p>
            <a:r>
              <a:rPr lang="en-US" dirty="0" smtClean="0"/>
              <a:t>to stress, impatience, anger, and competitiveness</a:t>
            </a:r>
          </a:p>
          <a:p>
            <a:endParaRPr lang="en-US" dirty="0" smtClean="0"/>
          </a:p>
          <a:p>
            <a:r>
              <a:rPr lang="en-US" b="1" dirty="0" smtClean="0"/>
              <a:t>Social: </a:t>
            </a:r>
            <a:r>
              <a:rPr lang="en-US" dirty="0" smtClean="0"/>
              <a:t>Supportive social relationships are important as well. Mentors play</a:t>
            </a:r>
          </a:p>
          <a:p>
            <a:r>
              <a:rPr lang="en-US" dirty="0" smtClean="0"/>
              <a:t>that role, providing encouragement, opportunity and they have good listening</a:t>
            </a:r>
          </a:p>
          <a:p>
            <a:r>
              <a:rPr lang="en-US" dirty="0" smtClean="0"/>
              <a:t>skills. A cohesive work team also helps resiliency.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Employee surveys over a 25-year period revealed overwhelmingly that</a:t>
            </a:r>
          </a:p>
          <a:p>
            <a:r>
              <a:rPr lang="en-US" dirty="0" smtClean="0"/>
              <a:t>the greatest workplace unhappiness was caused by poor relationships with</a:t>
            </a:r>
          </a:p>
          <a:p>
            <a:r>
              <a:rPr lang="en-US" dirty="0" smtClean="0"/>
              <a:t>immediate supervisors.</a:t>
            </a:r>
          </a:p>
          <a:p>
            <a:endParaRPr lang="en-US" dirty="0" smtClean="0"/>
          </a:p>
          <a:p>
            <a:r>
              <a:rPr lang="en-US" dirty="0" smtClean="0"/>
              <a:t>Bottom line: Stress not only affects employees and followers, but gets in the way</a:t>
            </a:r>
          </a:p>
          <a:p>
            <a:r>
              <a:rPr lang="en-US" dirty="0" smtClean="0"/>
              <a:t>of effective management and leadership.</a:t>
            </a:r>
          </a:p>
          <a:p>
            <a:endParaRPr lang="en-US" dirty="0" smtClean="0"/>
          </a:p>
          <a:p>
            <a:r>
              <a:rPr lang="en-US" dirty="0" smtClean="0"/>
              <a:t>Take a look at this clip and look for some of these reactions to stress from a managerial point of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6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175">
              <a:defRPr/>
            </a:pPr>
            <a:r>
              <a:rPr lang="en-US" dirty="0" smtClean="0"/>
              <a:t>Definition: An environment filled with reinforcing or opposing forces that either stimulate or inhibit performance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Elements: 	Driving force – Time, encounters,</a:t>
            </a:r>
            <a:r>
              <a:rPr lang="en-US" baseline="0" dirty="0" smtClean="0"/>
              <a:t> situation, anticipation</a:t>
            </a:r>
          </a:p>
          <a:p>
            <a:r>
              <a:rPr lang="en-US" baseline="0" dirty="0" smtClean="0"/>
              <a:t>		Restraining force –physiological, psychological, social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Reactions: 	General – alarm, resistance, exhaustion</a:t>
            </a:r>
          </a:p>
          <a:p>
            <a:r>
              <a:rPr lang="en-US" baseline="0" dirty="0" smtClean="0"/>
              <a:t>		Managerial – intolerant, oversimplify, old habits, less creative problem solving,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Defense mechanisms – </a:t>
            </a:r>
            <a:r>
              <a:rPr lang="en-US" dirty="0" smtClean="0"/>
              <a:t>Aggression,</a:t>
            </a:r>
            <a:r>
              <a:rPr lang="en-US" baseline="0" dirty="0" smtClean="0"/>
              <a:t> </a:t>
            </a:r>
            <a:r>
              <a:rPr lang="en-US" dirty="0" smtClean="0"/>
              <a:t>Regression,</a:t>
            </a:r>
            <a:r>
              <a:rPr lang="en-US" baseline="0" dirty="0" smtClean="0"/>
              <a:t> </a:t>
            </a:r>
            <a:r>
              <a:rPr lang="en-US" dirty="0" smtClean="0"/>
              <a:t>Repression,</a:t>
            </a:r>
            <a:r>
              <a:rPr lang="en-US" baseline="0" dirty="0" smtClean="0"/>
              <a:t> </a:t>
            </a:r>
            <a:r>
              <a:rPr lang="en-US" dirty="0" smtClean="0"/>
              <a:t>Withdrawal,</a:t>
            </a:r>
            <a:r>
              <a:rPr lang="en-US" baseline="0" dirty="0" smtClean="0"/>
              <a:t> </a:t>
            </a:r>
            <a:r>
              <a:rPr lang="en-US" dirty="0" smtClean="0"/>
              <a:t>Fixation</a:t>
            </a:r>
          </a:p>
          <a:p>
            <a:endParaRPr lang="en-US" dirty="0" smtClean="0"/>
          </a:p>
          <a:p>
            <a:r>
              <a:rPr lang="en-US" dirty="0" smtClean="0"/>
              <a:t>Coping</a:t>
            </a:r>
            <a:r>
              <a:rPr lang="en-US" baseline="0" dirty="0" smtClean="0"/>
              <a:t> Strategies – Enactive, Proactive, Reactive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Time Management – Effective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efficient, important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urgent, and the balance along with many techniques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Exercise</a:t>
            </a:r>
          </a:p>
          <a:p>
            <a:endParaRPr lang="en-US" baseline="0" dirty="0" smtClean="0"/>
          </a:p>
          <a:p>
            <a:r>
              <a:rPr lang="en-US" sz="1600" b="1" dirty="0"/>
              <a:t>45</a:t>
            </a:r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F097-CF1A-D846-8FC9-B61EDA94D2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7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1"/>
          <p:cNvSpPr>
            <a:spLocks noGrp="1"/>
          </p:cNvSpPr>
          <p:nvPr>
            <p:ph type="ctrTitle"/>
          </p:nvPr>
        </p:nvSpPr>
        <p:spPr>
          <a:xfrm>
            <a:off x="2971800" y="4724400"/>
            <a:ext cx="61722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Stress Management and Resiliency</a:t>
            </a:r>
            <a:endParaRPr lang="en-US" sz="54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874837"/>
            <a:ext cx="4953000" cy="4754563"/>
          </a:xfrm>
        </p:spPr>
        <p:txBody>
          <a:bodyPr/>
          <a:lstStyle/>
          <a:p>
            <a:r>
              <a:rPr lang="en-US" dirty="0" smtClean="0"/>
              <a:t>Definition/Effects of Stress</a:t>
            </a:r>
          </a:p>
          <a:p>
            <a:r>
              <a:rPr lang="en-US" dirty="0" smtClean="0"/>
              <a:t>Elements of Stress</a:t>
            </a:r>
          </a:p>
          <a:p>
            <a:r>
              <a:rPr lang="en-US" dirty="0" smtClean="0"/>
              <a:t>Reactions to Stress</a:t>
            </a:r>
          </a:p>
          <a:p>
            <a:r>
              <a:rPr lang="en-US" smtClean="0"/>
              <a:t>Coping Strategies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874837"/>
            <a:ext cx="4419600" cy="4754563"/>
          </a:xfrm>
        </p:spPr>
        <p:txBody>
          <a:bodyPr/>
          <a:lstStyle/>
          <a:p>
            <a:r>
              <a:rPr lang="en-US" dirty="0" smtClean="0"/>
              <a:t>Definition/Effects of Stress</a:t>
            </a:r>
          </a:p>
          <a:p>
            <a:r>
              <a:rPr lang="en-US" dirty="0" smtClean="0"/>
              <a:t>Elements of Stress</a:t>
            </a:r>
          </a:p>
          <a:p>
            <a:r>
              <a:rPr lang="en-US" dirty="0" smtClean="0"/>
              <a:t>Reactions to Stress</a:t>
            </a:r>
          </a:p>
          <a:p>
            <a:r>
              <a:rPr lang="en-US" dirty="0" smtClean="0"/>
              <a:t>Coping </a:t>
            </a:r>
            <a:r>
              <a:rPr lang="en-US" dirty="0" smtClean="0"/>
              <a:t>Strategies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267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Mental, emotional, or physical tension, strain, or distress.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 environment filled with reinforcing or opposing forces that either stimulate or inhibit performance.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balance or imbalance of:</a:t>
            </a:r>
          </a:p>
          <a:p>
            <a:pPr lvl="1"/>
            <a:r>
              <a:rPr lang="en-US" dirty="0" smtClean="0"/>
              <a:t>Driving Forces (stressors)</a:t>
            </a:r>
          </a:p>
          <a:p>
            <a:pPr lvl="1"/>
            <a:r>
              <a:rPr lang="en-US" dirty="0" smtClean="0"/>
              <a:t>Restraining Forces </a:t>
            </a:r>
            <a:r>
              <a:rPr lang="en-US" smtClean="0"/>
              <a:t>(resiliency)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Stress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 rot="5400000" flipV="1">
            <a:off x="2819400" y="3352800"/>
            <a:ext cx="4038600" cy="1905000"/>
          </a:xfrm>
          <a:prstGeom prst="wav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5400000">
              <a:srgbClr val="0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581400"/>
            <a:ext cx="2819400" cy="4572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09600" y="4267200"/>
            <a:ext cx="3429000" cy="45720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38200" y="5105400"/>
            <a:ext cx="3352800" cy="4572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295400" y="2819400"/>
            <a:ext cx="2438400" cy="4572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486400" y="2819400"/>
            <a:ext cx="3429000" cy="457200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638800" y="3581400"/>
            <a:ext cx="3276600" cy="457200"/>
          </a:xfrm>
          <a:prstGeom prst="lef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5943600" y="5105400"/>
            <a:ext cx="2133600" cy="457200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5791200" y="4267200"/>
            <a:ext cx="2819400" cy="457200"/>
          </a:xfrm>
          <a:prstGeom prst="lef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Current Level of Functioning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63670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Modified from </a:t>
            </a:r>
            <a:r>
              <a:rPr lang="en-US" sz="1600" dirty="0" err="1" smtClean="0"/>
              <a:t>Lewin’s</a:t>
            </a:r>
            <a:r>
              <a:rPr lang="en-US" sz="1600" dirty="0" smtClean="0"/>
              <a:t> Force Field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2526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Driving Force 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Driving Force 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3974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Driving Force 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812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Driving Force 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251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Restraining Force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Restraining Force 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396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Restraining Force 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4812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Restraining Force D</a:t>
            </a:r>
            <a:endParaRPr lang="en-US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Stress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Driving Forces (Stressors)</a:t>
            </a:r>
          </a:p>
          <a:p>
            <a:pPr lvl="1"/>
            <a:r>
              <a:rPr lang="en-US" b="1" dirty="0" smtClean="0"/>
              <a:t>Time: </a:t>
            </a:r>
            <a:r>
              <a:rPr lang="en-US" dirty="0" smtClean="0"/>
              <a:t>too much in too little time</a:t>
            </a:r>
          </a:p>
          <a:p>
            <a:pPr lvl="1"/>
            <a:r>
              <a:rPr lang="en-US" b="1" dirty="0" smtClean="0"/>
              <a:t>Encounters: </a:t>
            </a:r>
            <a:r>
              <a:rPr lang="en-US" dirty="0" smtClean="0"/>
              <a:t>interpersonal issues</a:t>
            </a:r>
            <a:endParaRPr lang="en-US" b="1" dirty="0" smtClean="0"/>
          </a:p>
          <a:p>
            <a:pPr lvl="1"/>
            <a:r>
              <a:rPr lang="en-US" b="1" dirty="0" smtClean="0"/>
              <a:t>Situation: </a:t>
            </a:r>
            <a:r>
              <a:rPr lang="en-US" dirty="0" smtClean="0"/>
              <a:t>long hours/changes</a:t>
            </a:r>
            <a:endParaRPr lang="en-US" b="1" dirty="0" smtClean="0"/>
          </a:p>
          <a:p>
            <a:pPr lvl="1"/>
            <a:r>
              <a:rPr lang="en-US" b="1" dirty="0" smtClean="0"/>
              <a:t>Anticipatory:</a:t>
            </a:r>
            <a:r>
              <a:rPr lang="en-US" dirty="0" smtClean="0"/>
              <a:t> expected tense climate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Restraining Forces (Resiliency)</a:t>
            </a:r>
          </a:p>
          <a:p>
            <a:pPr lvl="1"/>
            <a:r>
              <a:rPr lang="en-US" b="1" dirty="0" smtClean="0"/>
              <a:t>Physiological:</a:t>
            </a:r>
            <a:r>
              <a:rPr lang="en-US" dirty="0" smtClean="0"/>
              <a:t> cardiovascular conditioning &amp; dietary control</a:t>
            </a:r>
          </a:p>
          <a:p>
            <a:pPr lvl="1"/>
            <a:r>
              <a:rPr lang="en-US" b="1" dirty="0" smtClean="0"/>
              <a:t>Psychological:</a:t>
            </a:r>
            <a:r>
              <a:rPr lang="en-US" dirty="0" smtClean="0"/>
              <a:t> control, commitment, challenge develops “hardiness”</a:t>
            </a:r>
          </a:p>
          <a:p>
            <a:pPr lvl="1"/>
            <a:r>
              <a:rPr lang="en-US" b="1" dirty="0" smtClean="0"/>
              <a:t>Social:</a:t>
            </a:r>
            <a:r>
              <a:rPr lang="en-US" dirty="0" smtClean="0"/>
              <a:t> friendships, mentor relationships, task teams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General Reactions</a:t>
            </a:r>
          </a:p>
          <a:p>
            <a:pPr lvl="1"/>
            <a:r>
              <a:rPr lang="en-US" dirty="0" smtClean="0"/>
              <a:t>Alarm</a:t>
            </a:r>
          </a:p>
          <a:p>
            <a:pPr lvl="1"/>
            <a:r>
              <a:rPr lang="en-US" dirty="0" smtClean="0"/>
              <a:t>Resistance</a:t>
            </a:r>
          </a:p>
          <a:p>
            <a:pPr lvl="1"/>
            <a:r>
              <a:rPr lang="en-US" dirty="0" smtClean="0"/>
              <a:t>Exhaustion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Managerial Reactions</a:t>
            </a:r>
          </a:p>
          <a:p>
            <a:pPr lvl="1"/>
            <a:r>
              <a:rPr lang="en-US" dirty="0" smtClean="0"/>
              <a:t>Narrow View (tunnel vision)</a:t>
            </a:r>
          </a:p>
          <a:p>
            <a:pPr lvl="1"/>
            <a:r>
              <a:rPr lang="en-US" dirty="0" smtClean="0"/>
              <a:t>Intolerant &amp; Demanding</a:t>
            </a:r>
          </a:p>
          <a:p>
            <a:pPr lvl="1"/>
            <a:r>
              <a:rPr lang="en-US" dirty="0" smtClean="0"/>
              <a:t>Fixate on Single Approach</a:t>
            </a:r>
          </a:p>
          <a:p>
            <a:pPr lvl="1"/>
            <a:r>
              <a:rPr lang="en-US" dirty="0" smtClean="0"/>
              <a:t>Adopt a Crisis Mentality</a:t>
            </a:r>
          </a:p>
          <a:p>
            <a:pPr lvl="1"/>
            <a:r>
              <a:rPr lang="en-US" dirty="0" smtClean="0"/>
              <a:t>Oversimplify Issues</a:t>
            </a:r>
          </a:p>
          <a:p>
            <a:pPr lvl="1"/>
            <a:r>
              <a:rPr lang="en-US" dirty="0" smtClean="0"/>
              <a:t>Consult Others Less Often</a:t>
            </a:r>
          </a:p>
          <a:p>
            <a:pPr lvl="1"/>
            <a:r>
              <a:rPr lang="en-US" dirty="0" smtClean="0"/>
              <a:t>Rely on Old Habits</a:t>
            </a:r>
          </a:p>
          <a:p>
            <a:pPr lvl="1"/>
            <a:r>
              <a:rPr lang="en-US" dirty="0" smtClean="0"/>
              <a:t>Less Creative Problem Solving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405</Words>
  <Application>Microsoft Office PowerPoint</Application>
  <PresentationFormat>On-screen Show (4:3)</PresentationFormat>
  <Paragraphs>99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Office Theme</vt:lpstr>
      <vt:lpstr>Stress Management and Resiliency</vt:lpstr>
      <vt:lpstr>Overview</vt:lpstr>
      <vt:lpstr>Defining Stress</vt:lpstr>
      <vt:lpstr>Elements of Stress</vt:lpstr>
      <vt:lpstr>Elements of Stress</vt:lpstr>
      <vt:lpstr>Elements of Stress</vt:lpstr>
      <vt:lpstr>Elements of Stress</vt:lpstr>
      <vt:lpstr>Reactions to Stress</vt:lpstr>
      <vt:lpstr>Reactions to Stress</vt:lpstr>
      <vt:lpstr>Summary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MARKHAM, HOUSTON L GS-12 USAF AETC Holm Center/CR</cp:lastModifiedBy>
  <cp:revision>207</cp:revision>
  <dcterms:created xsi:type="dcterms:W3CDTF">2009-08-16T21:00:23Z</dcterms:created>
  <dcterms:modified xsi:type="dcterms:W3CDTF">2017-06-29T20:29:19Z</dcterms:modified>
</cp:coreProperties>
</file>