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77" r:id="rId12"/>
    <p:sldId id="266" r:id="rId13"/>
    <p:sldId id="267" r:id="rId14"/>
    <p:sldId id="275" r:id="rId15"/>
    <p:sldId id="276"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2855"/>
    <a:srgbClr val="002368"/>
    <a:srgbClr val="E1E1DF"/>
    <a:srgbClr val="C8C8C6"/>
    <a:srgbClr val="8F8F8C"/>
    <a:srgbClr val="032F65"/>
    <a:srgbClr val="0066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692" y="-6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B95C5-00E6-4570-B403-3A15AA09B2D5}" type="datetimeFigureOut">
              <a:rPr lang="en-US" smtClean="0"/>
              <a:pPr/>
              <a:t>6/13/2014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5C744-A385-49B9-9F95-09143659B6F6}" type="slidenum">
              <a:rPr lang="en-US" smtClean="0"/>
              <a:pPr/>
              <a:t>‹#›</a:t>
            </a:fld>
            <a:endParaRPr lang="en-US"/>
          </a:p>
        </p:txBody>
      </p:sp>
    </p:spTree>
    <p:extLst>
      <p:ext uri="{BB962C8B-B14F-4D97-AF65-F5344CB8AC3E}">
        <p14:creationId xmlns:p14="http://schemas.microsoft.com/office/powerpoint/2010/main" val="2256659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27" name="Rectangle 3"/>
          <p:cNvSpPr>
            <a:spLocks noChangeArrowheads="1"/>
          </p:cNvSpPr>
          <p:nvPr/>
        </p:nvSpPr>
        <p:spPr bwMode="auto">
          <a:xfrm>
            <a:off x="3886200" y="8686800"/>
            <a:ext cx="2971800" cy="457200"/>
          </a:xfrm>
          <a:prstGeom prst="rect">
            <a:avLst/>
          </a:prstGeom>
          <a:noFill/>
          <a:ln w="12700">
            <a:noFill/>
            <a:miter lim="800000"/>
            <a:headEnd/>
            <a:tailEnd/>
          </a:ln>
        </p:spPr>
        <p:txBody>
          <a:bodyPr lIns="19050" tIns="0" rIns="19050" bIns="0" anchor="b"/>
          <a:lstStyle/>
          <a:p>
            <a:pPr algn="r" eaLnBrk="0" hangingPunct="0"/>
            <a:r>
              <a:rPr lang="en-US" sz="1000" b="0" i="1">
                <a:solidFill>
                  <a:schemeClr val="tx1"/>
                </a:solidFill>
                <a:latin typeface="Times New Roman" pitchFamily="18" charset="0"/>
              </a:rPr>
              <a:t>1</a:t>
            </a:r>
          </a:p>
        </p:txBody>
      </p:sp>
      <p:sp>
        <p:nvSpPr>
          <p:cNvPr id="51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26" name="Rectangle 6"/>
          <p:cNvSpPr>
            <a:spLocks noChangeArrowheads="1"/>
          </p:cNvSpPr>
          <p:nvPr/>
        </p:nvSpPr>
        <p:spPr bwMode="auto">
          <a:xfrm>
            <a:off x="3886200" y="0"/>
            <a:ext cx="2971800" cy="455613"/>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31" name="Rectangle 7"/>
          <p:cNvSpPr>
            <a:spLocks noChangeArrowheads="1"/>
          </p:cNvSpPr>
          <p:nvPr/>
        </p:nvSpPr>
        <p:spPr bwMode="auto">
          <a:xfrm>
            <a:off x="3886200" y="8685213"/>
            <a:ext cx="2971800" cy="458787"/>
          </a:xfrm>
          <a:prstGeom prst="rect">
            <a:avLst/>
          </a:prstGeom>
          <a:noFill/>
          <a:ln w="12700">
            <a:noFill/>
            <a:miter lim="800000"/>
            <a:headEnd/>
            <a:tailEnd/>
          </a:ln>
        </p:spPr>
        <p:txBody>
          <a:bodyPr lIns="19050" tIns="0" rIns="19050" bIns="0" anchor="b"/>
          <a:lstStyle/>
          <a:p>
            <a:pPr algn="r" eaLnBrk="0" hangingPunct="0"/>
            <a:r>
              <a:rPr lang="en-US" sz="1000" b="0" i="1">
                <a:solidFill>
                  <a:schemeClr val="tx1"/>
                </a:solidFill>
                <a:latin typeface="Times New Roman" pitchFamily="18" charset="0"/>
              </a:rPr>
              <a:t>1</a:t>
            </a:r>
          </a:p>
        </p:txBody>
      </p:sp>
      <p:sp>
        <p:nvSpPr>
          <p:cNvPr id="5128" name="Rectangle 8"/>
          <p:cNvSpPr>
            <a:spLocks noChangeArrowheads="1"/>
          </p:cNvSpPr>
          <p:nvPr/>
        </p:nvSpPr>
        <p:spPr bwMode="auto">
          <a:xfrm>
            <a:off x="0" y="8685213"/>
            <a:ext cx="2971800" cy="458787"/>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29" name="Rectangle 9"/>
          <p:cNvSpPr>
            <a:spLocks noChangeArrowheads="1"/>
          </p:cNvSpPr>
          <p:nvPr/>
        </p:nvSpPr>
        <p:spPr bwMode="auto">
          <a:xfrm>
            <a:off x="0" y="0"/>
            <a:ext cx="2971800" cy="455613"/>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30" name="Rectangle 10"/>
          <p:cNvSpPr>
            <a:spLocks noChangeArrowheads="1"/>
          </p:cNvSpPr>
          <p:nvPr/>
        </p:nvSpPr>
        <p:spPr bwMode="auto">
          <a:xfrm>
            <a:off x="3886200" y="0"/>
            <a:ext cx="2971800" cy="455613"/>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35" name="Rectangle 11"/>
          <p:cNvSpPr>
            <a:spLocks noChangeArrowheads="1"/>
          </p:cNvSpPr>
          <p:nvPr/>
        </p:nvSpPr>
        <p:spPr bwMode="auto">
          <a:xfrm>
            <a:off x="3886200" y="8685213"/>
            <a:ext cx="2971800" cy="458787"/>
          </a:xfrm>
          <a:prstGeom prst="rect">
            <a:avLst/>
          </a:prstGeom>
          <a:noFill/>
          <a:ln w="12700">
            <a:noFill/>
            <a:miter lim="800000"/>
            <a:headEnd/>
            <a:tailEnd/>
          </a:ln>
        </p:spPr>
        <p:txBody>
          <a:bodyPr lIns="19050" tIns="0" rIns="19050" bIns="0" anchor="b"/>
          <a:lstStyle/>
          <a:p>
            <a:pPr algn="r" eaLnBrk="0" hangingPunct="0"/>
            <a:r>
              <a:rPr lang="en-US" sz="1000" b="0" i="1">
                <a:solidFill>
                  <a:schemeClr val="tx1"/>
                </a:solidFill>
                <a:latin typeface="Times New Roman" pitchFamily="18" charset="0"/>
              </a:rPr>
              <a:t>1</a:t>
            </a:r>
          </a:p>
        </p:txBody>
      </p:sp>
      <p:sp>
        <p:nvSpPr>
          <p:cNvPr id="5132" name="Rectangle 12"/>
          <p:cNvSpPr>
            <a:spLocks noChangeArrowheads="1"/>
          </p:cNvSpPr>
          <p:nvPr/>
        </p:nvSpPr>
        <p:spPr bwMode="auto">
          <a:xfrm>
            <a:off x="0" y="8685213"/>
            <a:ext cx="2971800" cy="458787"/>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33" name="Rectangle 13"/>
          <p:cNvSpPr>
            <a:spLocks noChangeArrowheads="1"/>
          </p:cNvSpPr>
          <p:nvPr/>
        </p:nvSpPr>
        <p:spPr bwMode="auto">
          <a:xfrm>
            <a:off x="0" y="0"/>
            <a:ext cx="2971800" cy="455613"/>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34" name="Rectangle 14"/>
          <p:cNvSpPr>
            <a:spLocks noChangeArrowheads="1"/>
          </p:cNvSpPr>
          <p:nvPr/>
        </p:nvSpPr>
        <p:spPr bwMode="auto">
          <a:xfrm>
            <a:off x="3886200" y="0"/>
            <a:ext cx="2971800" cy="455613"/>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39" name="Rectangle 15"/>
          <p:cNvSpPr>
            <a:spLocks noChangeArrowheads="1"/>
          </p:cNvSpPr>
          <p:nvPr/>
        </p:nvSpPr>
        <p:spPr bwMode="auto">
          <a:xfrm>
            <a:off x="3886200" y="8685213"/>
            <a:ext cx="2971800" cy="458787"/>
          </a:xfrm>
          <a:prstGeom prst="rect">
            <a:avLst/>
          </a:prstGeom>
          <a:noFill/>
          <a:ln w="12700">
            <a:noFill/>
            <a:miter lim="800000"/>
            <a:headEnd/>
            <a:tailEnd/>
          </a:ln>
        </p:spPr>
        <p:txBody>
          <a:bodyPr lIns="19050" tIns="0" rIns="19050" bIns="0" anchor="b"/>
          <a:lstStyle/>
          <a:p>
            <a:pPr algn="r" eaLnBrk="0" hangingPunct="0"/>
            <a:r>
              <a:rPr lang="en-US" sz="1000" b="0" i="1">
                <a:solidFill>
                  <a:schemeClr val="tx1"/>
                </a:solidFill>
                <a:latin typeface="Times New Roman" pitchFamily="18" charset="0"/>
              </a:rPr>
              <a:t>1</a:t>
            </a:r>
          </a:p>
        </p:txBody>
      </p:sp>
      <p:sp>
        <p:nvSpPr>
          <p:cNvPr id="5136" name="Rectangle 16"/>
          <p:cNvSpPr>
            <a:spLocks noChangeArrowheads="1"/>
          </p:cNvSpPr>
          <p:nvPr/>
        </p:nvSpPr>
        <p:spPr bwMode="auto">
          <a:xfrm>
            <a:off x="0" y="8685213"/>
            <a:ext cx="2971800" cy="458787"/>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37" name="Rectangle 17"/>
          <p:cNvSpPr>
            <a:spLocks noChangeArrowheads="1"/>
          </p:cNvSpPr>
          <p:nvPr/>
        </p:nvSpPr>
        <p:spPr bwMode="auto">
          <a:xfrm>
            <a:off x="0" y="0"/>
            <a:ext cx="2971800" cy="455613"/>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38" name="Rectangle 18"/>
          <p:cNvSpPr>
            <a:spLocks noChangeArrowheads="1"/>
          </p:cNvSpPr>
          <p:nvPr/>
        </p:nvSpPr>
        <p:spPr bwMode="auto">
          <a:xfrm>
            <a:off x="3886200" y="0"/>
            <a:ext cx="2971800" cy="454025"/>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43" name="Rectangle 19"/>
          <p:cNvSpPr>
            <a:spLocks noChangeArrowheads="1"/>
          </p:cNvSpPr>
          <p:nvPr/>
        </p:nvSpPr>
        <p:spPr bwMode="auto">
          <a:xfrm>
            <a:off x="3886200" y="8683625"/>
            <a:ext cx="2971800" cy="460375"/>
          </a:xfrm>
          <a:prstGeom prst="rect">
            <a:avLst/>
          </a:prstGeom>
          <a:noFill/>
          <a:ln w="12700">
            <a:noFill/>
            <a:miter lim="800000"/>
            <a:headEnd/>
            <a:tailEnd/>
          </a:ln>
        </p:spPr>
        <p:txBody>
          <a:bodyPr lIns="19050" tIns="0" rIns="19050" bIns="0" anchor="b"/>
          <a:lstStyle/>
          <a:p>
            <a:pPr algn="r" eaLnBrk="0" hangingPunct="0"/>
            <a:r>
              <a:rPr lang="en-US" sz="1000" b="0" i="1">
                <a:solidFill>
                  <a:schemeClr val="tx1"/>
                </a:solidFill>
                <a:latin typeface="Times New Roman" pitchFamily="18" charset="0"/>
              </a:rPr>
              <a:t>1</a:t>
            </a:r>
          </a:p>
        </p:txBody>
      </p:sp>
      <p:sp>
        <p:nvSpPr>
          <p:cNvPr id="5140" name="Rectangle 20"/>
          <p:cNvSpPr>
            <a:spLocks noChangeArrowheads="1"/>
          </p:cNvSpPr>
          <p:nvPr/>
        </p:nvSpPr>
        <p:spPr bwMode="auto">
          <a:xfrm>
            <a:off x="0" y="8683625"/>
            <a:ext cx="2971800" cy="460375"/>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41" name="Rectangle 21"/>
          <p:cNvSpPr>
            <a:spLocks noChangeArrowheads="1"/>
          </p:cNvSpPr>
          <p:nvPr/>
        </p:nvSpPr>
        <p:spPr bwMode="auto">
          <a:xfrm>
            <a:off x="0" y="0"/>
            <a:ext cx="2971800" cy="454025"/>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42" name="Rectangle 22"/>
          <p:cNvSpPr>
            <a:spLocks noChangeArrowheads="1"/>
          </p:cNvSpPr>
          <p:nvPr/>
        </p:nvSpPr>
        <p:spPr bwMode="auto">
          <a:xfrm>
            <a:off x="3886200" y="0"/>
            <a:ext cx="2971800" cy="452438"/>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47" name="Rectangle 23"/>
          <p:cNvSpPr>
            <a:spLocks noChangeArrowheads="1"/>
          </p:cNvSpPr>
          <p:nvPr/>
        </p:nvSpPr>
        <p:spPr bwMode="auto">
          <a:xfrm>
            <a:off x="3886200" y="8682038"/>
            <a:ext cx="2971800" cy="461962"/>
          </a:xfrm>
          <a:prstGeom prst="rect">
            <a:avLst/>
          </a:prstGeom>
          <a:noFill/>
          <a:ln w="12700">
            <a:noFill/>
            <a:miter lim="800000"/>
            <a:headEnd/>
            <a:tailEnd/>
          </a:ln>
        </p:spPr>
        <p:txBody>
          <a:bodyPr lIns="19050" tIns="0" rIns="19050" bIns="0" anchor="b"/>
          <a:lstStyle/>
          <a:p>
            <a:pPr algn="r" eaLnBrk="0" hangingPunct="0"/>
            <a:r>
              <a:rPr lang="en-US" sz="1000" b="0" i="1">
                <a:solidFill>
                  <a:schemeClr val="tx1"/>
                </a:solidFill>
                <a:latin typeface="Times New Roman" pitchFamily="18" charset="0"/>
              </a:rPr>
              <a:t>1</a:t>
            </a:r>
          </a:p>
        </p:txBody>
      </p:sp>
      <p:sp>
        <p:nvSpPr>
          <p:cNvPr id="5144" name="Rectangle 24"/>
          <p:cNvSpPr>
            <a:spLocks noChangeArrowheads="1"/>
          </p:cNvSpPr>
          <p:nvPr/>
        </p:nvSpPr>
        <p:spPr bwMode="auto">
          <a:xfrm>
            <a:off x="0" y="8682038"/>
            <a:ext cx="2971800" cy="461962"/>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5145" name="Rectangle 25"/>
          <p:cNvSpPr>
            <a:spLocks noChangeArrowheads="1"/>
          </p:cNvSpPr>
          <p:nvPr/>
        </p:nvSpPr>
        <p:spPr bwMode="auto">
          <a:xfrm>
            <a:off x="0" y="0"/>
            <a:ext cx="2971800" cy="452438"/>
          </a:xfrm>
          <a:prstGeom prst="rect">
            <a:avLst/>
          </a:prstGeom>
          <a:noFill/>
          <a:ln w="12700">
            <a:noFill/>
            <a:miter lim="800000"/>
            <a:headEnd/>
            <a:tailEnd/>
          </a:ln>
          <a:effectLst/>
        </p:spPr>
        <p:txBody>
          <a:bodyPr wrap="none" anchor="ctr"/>
          <a:lstStyle/>
          <a:p>
            <a:pPr>
              <a:defRPr/>
            </a:pPr>
            <a:endParaRPr lang="en-US">
              <a:effectLst>
                <a:outerShdw blurRad="38100" dist="38100" dir="2700000" algn="tl">
                  <a:srgbClr val="000000">
                    <a:alpha val="43137"/>
                  </a:srgbClr>
                </a:outerShdw>
              </a:effectLst>
            </a:endParaRPr>
          </a:p>
        </p:txBody>
      </p:sp>
      <p:sp>
        <p:nvSpPr>
          <p:cNvPr id="26650" name="Rectangle 26"/>
          <p:cNvSpPr>
            <a:spLocks noGrp="1" noRot="1" noChangeAspect="1" noChangeArrowheads="1" noTextEdit="1"/>
          </p:cNvSpPr>
          <p:nvPr>
            <p:ph type="sldImg"/>
          </p:nvPr>
        </p:nvSpPr>
        <p:spPr>
          <a:xfrm>
            <a:off x="1150938" y="692150"/>
            <a:ext cx="4556125" cy="3416300"/>
          </a:xfrm>
          <a:ln cap="flat"/>
        </p:spPr>
      </p:sp>
      <p:sp>
        <p:nvSpPr>
          <p:cNvPr id="26651" name="Rectangle 27"/>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5843"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5843"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6867"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7891"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8915"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8915"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9939"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40963"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41987"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43011"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27651"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28675"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29699"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0723"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1747"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2771"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3795"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44588" y="687388"/>
            <a:ext cx="4568825" cy="3425825"/>
          </a:xfrm>
          <a:solidFill>
            <a:srgbClr val="FFFFFF"/>
          </a:solidFill>
          <a:ln cap="flat"/>
        </p:spPr>
      </p:sp>
      <p:sp>
        <p:nvSpPr>
          <p:cNvPr id="34819" name="Rectangle 3"/>
          <p:cNvSpPr>
            <a:spLocks noGrp="1" noChangeArrowheads="1"/>
          </p:cNvSpPr>
          <p:nvPr>
            <p:ph type="body" idx="1"/>
          </p:nvPr>
        </p:nvSpPr>
        <p:spPr>
          <a:xfrm>
            <a:off x="914400" y="4343400"/>
            <a:ext cx="5029200" cy="4114800"/>
          </a:xfrm>
          <a:noFill/>
          <a:ln w="9525"/>
        </p:spPr>
        <p:txBody>
          <a:bodyPr lIns="92075" tIns="46038" rIns="92075" bIns="46038"/>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0482" name="Picture 2"/>
          <p:cNvPicPr>
            <a:picLocks noChangeAspect="1" noChangeArrowheads="1"/>
          </p:cNvPicPr>
          <p:nvPr userDrawn="1"/>
        </p:nvPicPr>
        <p:blipFill>
          <a:blip r:embed="rId2" cstate="print"/>
          <a:srcRect l="8333" r="8333"/>
          <a:stretch>
            <a:fillRect/>
          </a:stretch>
        </p:blipFill>
        <p:spPr bwMode="auto">
          <a:xfrm>
            <a:off x="0" y="0"/>
            <a:ext cx="9296400" cy="6972300"/>
          </a:xfrm>
          <a:prstGeom prst="rect">
            <a:avLst/>
          </a:prstGeom>
          <a:noFill/>
          <a:ln w="9525">
            <a:noFill/>
            <a:miter lim="800000"/>
            <a:headEnd/>
            <a:tailEnd/>
          </a:ln>
        </p:spPr>
      </p:pic>
      <p:sp>
        <p:nvSpPr>
          <p:cNvPr id="8" name="Subtitle 2"/>
          <p:cNvSpPr>
            <a:spLocks noGrp="1"/>
          </p:cNvSpPr>
          <p:nvPr>
            <p:ph type="subTitle" idx="1"/>
          </p:nvPr>
        </p:nvSpPr>
        <p:spPr>
          <a:xfrm>
            <a:off x="2971800" y="5715000"/>
            <a:ext cx="5791200" cy="1219200"/>
          </a:xfrm>
        </p:spPr>
        <p:txBody>
          <a:bodyPr/>
          <a:lstStyle>
            <a:lvl1pPr algn="r">
              <a:buNone/>
              <a:defRPr b="1">
                <a:effectLst>
                  <a:outerShdw blurRad="38100" dist="38100" dir="2700000" algn="tl">
                    <a:srgbClr val="000000">
                      <a:alpha val="43137"/>
                    </a:srgbClr>
                  </a:outerShdw>
                </a:effectLst>
                <a:latin typeface="Times New Roman"/>
                <a:cs typeface="Times New Roman"/>
              </a:defRPr>
            </a:lvl1pPr>
          </a:lstStyle>
          <a:p>
            <a:endParaRPr lang="en-US" dirty="0"/>
          </a:p>
        </p:txBody>
      </p:sp>
      <p:sp>
        <p:nvSpPr>
          <p:cNvPr id="11" name="Title 1"/>
          <p:cNvSpPr>
            <a:spLocks noGrp="1"/>
          </p:cNvSpPr>
          <p:nvPr>
            <p:ph type="ctrTitle"/>
          </p:nvPr>
        </p:nvSpPr>
        <p:spPr>
          <a:xfrm>
            <a:off x="1905000" y="4473575"/>
            <a:ext cx="6858000" cy="1470025"/>
          </a:xfrm>
        </p:spPr>
        <p:txBody>
          <a:bodyPr/>
          <a:lstStyle>
            <a:lvl1pPr algn="r">
              <a:defRPr sz="5400" b="1" i="0">
                <a:effectLst>
                  <a:outerShdw blurRad="38100" dist="38100" dir="2700000" algn="tl">
                    <a:srgbClr val="000000">
                      <a:alpha val="43137"/>
                    </a:srgbClr>
                  </a:outerShdw>
                </a:effectLst>
                <a:latin typeface="Times New Roman"/>
                <a:cs typeface="Times New Roman"/>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CDCAE67-E89D-4BB4-B61B-54BC0670CF18}" type="datetime1">
              <a:rPr lang="en-US"/>
              <a:pPr/>
              <a:t>6/13/2014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92C29F-D602-4F43-B69F-6F199E9502A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9C0921-2D70-4E08-98D8-EB39DE03150A}" type="datetime1">
              <a:rPr lang="en-US"/>
              <a:pPr/>
              <a:t>6/13/2014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1ADD8F-4C0D-4DEB-AFE1-513E68AA82D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3" descr="C:\Documents and Settings\marvin.kerr\Desktop\Clip Art\New Hoya Shield 2.GIF"/>
          <p:cNvPicPr>
            <a:picLocks noChangeAspect="1" noChangeArrowheads="1"/>
          </p:cNvPicPr>
          <p:nvPr userDrawn="1"/>
        </p:nvPicPr>
        <p:blipFill>
          <a:blip r:embed="rId2" cstate="print"/>
          <a:srcRect/>
          <a:stretch>
            <a:fillRect/>
          </a:stretch>
        </p:blipFill>
        <p:spPr bwMode="auto">
          <a:xfrm>
            <a:off x="6032500" y="457200"/>
            <a:ext cx="2730500" cy="2438400"/>
          </a:xfrm>
          <a:prstGeom prst="rect">
            <a:avLst/>
          </a:prstGeom>
          <a:noFill/>
          <a:ln w="9525">
            <a:noFill/>
            <a:miter lim="800000"/>
            <a:headEnd/>
            <a:tailEnd/>
          </a:ln>
        </p:spPr>
      </p:pic>
      <p:sp>
        <p:nvSpPr>
          <p:cNvPr id="4" name="Rectangle 3"/>
          <p:cNvSpPr/>
          <p:nvPr userDrawn="1"/>
        </p:nvSpPr>
        <p:spPr>
          <a:xfrm>
            <a:off x="0" y="0"/>
            <a:ext cx="5943600" cy="4038600"/>
          </a:xfrm>
          <a:prstGeom prst="rect">
            <a:avLst/>
          </a:prstGeom>
          <a:solidFill>
            <a:srgbClr val="006600"/>
          </a:solidFill>
          <a:ln>
            <a:solidFill>
              <a:srgbClr val="00660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userDrawn="1"/>
        </p:nvSpPr>
        <p:spPr>
          <a:xfrm flipH="1">
            <a:off x="2667000" y="0"/>
            <a:ext cx="6477000" cy="6858000"/>
          </a:xfrm>
          <a:prstGeom prst="corner">
            <a:avLst>
              <a:gd name="adj1" fmla="val 6079"/>
              <a:gd name="adj2" fmla="val 6466"/>
            </a:avLst>
          </a:prstGeom>
          <a:solidFill>
            <a:srgbClr val="CCCC00"/>
          </a:solidFill>
          <a:ln>
            <a:solidFill>
              <a:srgbClr val="CCCC0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11" name="Title 1"/>
          <p:cNvSpPr>
            <a:spLocks noGrp="1"/>
          </p:cNvSpPr>
          <p:nvPr>
            <p:ph type="ctrTitle"/>
          </p:nvPr>
        </p:nvSpPr>
        <p:spPr>
          <a:xfrm>
            <a:off x="457200" y="4549775"/>
            <a:ext cx="7772400" cy="1470025"/>
          </a:xfrm>
        </p:spPr>
        <p:txBody>
          <a:bodyPr/>
          <a:lstStyle>
            <a:lvl1pPr>
              <a:defRPr sz="5400"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3" name="Picture 3" descr="C:\Documents and Settings\marvin.kerr\Desktop\Clip Art\New Hoya Shield 2.GIF"/>
          <p:cNvPicPr>
            <a:picLocks noChangeAspect="1" noChangeArrowheads="1"/>
          </p:cNvPicPr>
          <p:nvPr userDrawn="1"/>
        </p:nvPicPr>
        <p:blipFill>
          <a:blip r:embed="rId2" cstate="print"/>
          <a:srcRect/>
          <a:stretch>
            <a:fillRect/>
          </a:stretch>
        </p:blipFill>
        <p:spPr bwMode="auto">
          <a:xfrm>
            <a:off x="6032500" y="457200"/>
            <a:ext cx="2730500" cy="2438400"/>
          </a:xfrm>
          <a:prstGeom prst="rect">
            <a:avLst/>
          </a:prstGeom>
          <a:noFill/>
          <a:ln w="9525">
            <a:noFill/>
            <a:miter lim="800000"/>
            <a:headEnd/>
            <a:tailEnd/>
          </a:ln>
        </p:spPr>
      </p:pic>
      <p:sp>
        <p:nvSpPr>
          <p:cNvPr id="4" name="Rectangle 3"/>
          <p:cNvSpPr/>
          <p:nvPr userDrawn="1"/>
        </p:nvSpPr>
        <p:spPr>
          <a:xfrm>
            <a:off x="0" y="0"/>
            <a:ext cx="5943600" cy="4038600"/>
          </a:xfrm>
          <a:prstGeom prst="rect">
            <a:avLst/>
          </a:prstGeom>
          <a:solidFill>
            <a:srgbClr val="006600"/>
          </a:solidFill>
          <a:ln>
            <a:solidFill>
              <a:srgbClr val="00660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userDrawn="1"/>
        </p:nvSpPr>
        <p:spPr>
          <a:xfrm flipH="1">
            <a:off x="2667000" y="0"/>
            <a:ext cx="6477000" cy="6858000"/>
          </a:xfrm>
          <a:prstGeom prst="corner">
            <a:avLst>
              <a:gd name="adj1" fmla="val 6079"/>
              <a:gd name="adj2" fmla="val 6466"/>
            </a:avLst>
          </a:prstGeom>
          <a:solidFill>
            <a:srgbClr val="CCCC00"/>
          </a:solidFill>
          <a:ln>
            <a:solidFill>
              <a:srgbClr val="CCCC0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11" name="Title 1"/>
          <p:cNvSpPr>
            <a:spLocks noGrp="1"/>
          </p:cNvSpPr>
          <p:nvPr>
            <p:ph type="ctrTitle"/>
          </p:nvPr>
        </p:nvSpPr>
        <p:spPr>
          <a:xfrm>
            <a:off x="457200" y="4549775"/>
            <a:ext cx="7772400" cy="1470025"/>
          </a:xfrm>
        </p:spPr>
        <p:txBody>
          <a:bodyPr/>
          <a:lstStyle>
            <a:lvl1pPr>
              <a:defRPr sz="5400"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3" name="Picture 3" descr="C:\Documents and Settings\marvin.kerr\Desktop\Clip Art\New Hoya Shield 2.GIF"/>
          <p:cNvPicPr>
            <a:picLocks noChangeAspect="1" noChangeArrowheads="1"/>
          </p:cNvPicPr>
          <p:nvPr userDrawn="1"/>
        </p:nvPicPr>
        <p:blipFill>
          <a:blip r:embed="rId2" cstate="print"/>
          <a:srcRect/>
          <a:stretch>
            <a:fillRect/>
          </a:stretch>
        </p:blipFill>
        <p:spPr bwMode="auto">
          <a:xfrm>
            <a:off x="6032500" y="457200"/>
            <a:ext cx="2730500" cy="2438400"/>
          </a:xfrm>
          <a:prstGeom prst="rect">
            <a:avLst/>
          </a:prstGeom>
          <a:noFill/>
          <a:ln w="9525">
            <a:noFill/>
            <a:miter lim="800000"/>
            <a:headEnd/>
            <a:tailEnd/>
          </a:ln>
        </p:spPr>
      </p:pic>
      <p:sp>
        <p:nvSpPr>
          <p:cNvPr id="4" name="Rectangle 3"/>
          <p:cNvSpPr/>
          <p:nvPr userDrawn="1"/>
        </p:nvSpPr>
        <p:spPr>
          <a:xfrm>
            <a:off x="0" y="0"/>
            <a:ext cx="5943600" cy="4038600"/>
          </a:xfrm>
          <a:prstGeom prst="rect">
            <a:avLst/>
          </a:prstGeom>
          <a:solidFill>
            <a:srgbClr val="006600"/>
          </a:solidFill>
          <a:ln>
            <a:solidFill>
              <a:srgbClr val="006600"/>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L-Shape 4"/>
          <p:cNvSpPr/>
          <p:nvPr userDrawn="1"/>
        </p:nvSpPr>
        <p:spPr>
          <a:xfrm flipH="1">
            <a:off x="2667000" y="0"/>
            <a:ext cx="6477000" cy="6858000"/>
          </a:xfrm>
          <a:prstGeom prst="corner">
            <a:avLst>
              <a:gd name="adj1" fmla="val 6079"/>
              <a:gd name="adj2" fmla="val 6466"/>
            </a:avLst>
          </a:prstGeom>
          <a:solidFill>
            <a:srgbClr val="CCCC00"/>
          </a:solidFill>
          <a:ln>
            <a:solidFill>
              <a:srgbClr val="CCCC00"/>
            </a:solidFill>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endParaRPr lang="en-US"/>
          </a:p>
        </p:txBody>
      </p:sp>
      <p:sp>
        <p:nvSpPr>
          <p:cNvPr id="11" name="Title 1"/>
          <p:cNvSpPr>
            <a:spLocks noGrp="1"/>
          </p:cNvSpPr>
          <p:nvPr>
            <p:ph type="ctrTitle"/>
          </p:nvPr>
        </p:nvSpPr>
        <p:spPr>
          <a:xfrm>
            <a:off x="457200" y="4549775"/>
            <a:ext cx="7772400" cy="1470025"/>
          </a:xfrm>
        </p:spPr>
        <p:txBody>
          <a:bodyPr/>
          <a:lstStyle>
            <a:lvl1pPr>
              <a:defRPr sz="5400" b="1">
                <a:effectLst>
                  <a:outerShdw blurRad="38100" dist="38100" dir="2700000" algn="tl">
                    <a:srgbClr val="000000">
                      <a:alpha val="43137"/>
                    </a:srgbClr>
                  </a:outerShdw>
                </a:effectLst>
                <a:latin typeface="Times New Roman" pitchFamily="18" charset="0"/>
                <a:cs typeface="Times New Roman" pitchFamily="18" charset="0"/>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1506"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11" name="Picture 10"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6" name="Straight Connector 5"/>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533400" y="1600200"/>
            <a:ext cx="8229600" cy="4525963"/>
          </a:xfrm>
        </p:spPr>
        <p:txBody>
          <a:bodyPr/>
          <a:lstStyle>
            <a:lvl1pPr>
              <a:defRPr>
                <a:latin typeface="Times New Roman"/>
                <a:cs typeface="Times New Roman"/>
              </a:defRPr>
            </a:lvl1pPr>
            <a:lvl2pPr>
              <a:defRPr>
                <a:latin typeface="Times New Roman"/>
                <a:cs typeface="Times New Roman"/>
              </a:defRPr>
            </a:lvl2pPr>
            <a:lvl3pP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fld id="{6092E1ED-56A1-416C-B18A-BFFB0EF35A2C}" type="datetime1">
              <a:rPr lang="en-US"/>
              <a:pPr/>
              <a:t>6/13/2014</a:t>
            </a:fld>
            <a:endParaRPr lang="en-US"/>
          </a:p>
        </p:txBody>
      </p:sp>
      <p:sp>
        <p:nvSpPr>
          <p:cNvPr id="9" name="Footer Placeholder 4"/>
          <p:cNvSpPr>
            <a:spLocks noGrp="1"/>
          </p:cNvSpPr>
          <p:nvPr>
            <p:ph type="ftr" sz="quarter" idx="11"/>
          </p:nvPr>
        </p:nvSpPr>
        <p:spPr/>
        <p:txBody>
          <a:bodyPr/>
          <a:lstStyle>
            <a:lvl1pPr>
              <a:defRPr/>
            </a:lvl1pPr>
          </a:lstStyle>
          <a:p>
            <a:endParaRPr lang="en-US"/>
          </a:p>
        </p:txBody>
      </p:sp>
      <p:sp>
        <p:nvSpPr>
          <p:cNvPr id="10" name="Slide Number Placeholder 5"/>
          <p:cNvSpPr>
            <a:spLocks noGrp="1"/>
          </p:cNvSpPr>
          <p:nvPr>
            <p:ph type="sldNum" sz="quarter" idx="12"/>
          </p:nvPr>
        </p:nvSpPr>
        <p:spPr/>
        <p:txBody>
          <a:bodyPr/>
          <a:lstStyle>
            <a:lvl1pPr>
              <a:defRPr/>
            </a:lvl1pPr>
          </a:lstStyle>
          <a:p>
            <a:fld id="{F007EA91-4907-4829-9C20-676F2E1DCC1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0F49F59-F97F-4418-BC3B-6EC65723EE25}" type="datetime1">
              <a:rPr lang="en-US"/>
              <a:pPr/>
              <a:t>6/13/2014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998E08-D7FE-4010-A517-040F530A3A8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6" name="Group 15"/>
          <p:cNvGrpSpPr/>
          <p:nvPr userDrawn="1"/>
        </p:nvGrpSpPr>
        <p:grpSpPr>
          <a:xfrm>
            <a:off x="0" y="0"/>
            <a:ext cx="9144000" cy="6858000"/>
            <a:chOff x="0" y="0"/>
            <a:chExt cx="9144000" cy="6858000"/>
          </a:xfrm>
        </p:grpSpPr>
        <p:pic>
          <p:nvPicPr>
            <p:cNvPr id="12"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13" name="Picture 12"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14" name="Straight Connector 13"/>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sz="half" idx="1"/>
          </p:nvPr>
        </p:nvSpPr>
        <p:spPr>
          <a:xfrm>
            <a:off x="5334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fld id="{B333280C-8980-4738-B56C-59968B6F2DDE}" type="datetime1">
              <a:rPr lang="en-US"/>
              <a:pPr/>
              <a:t>6/13/2014</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p:txBody>
          <a:bodyPr/>
          <a:lstStyle>
            <a:lvl1pPr>
              <a:defRPr/>
            </a:lvl1pPr>
          </a:lstStyle>
          <a:p>
            <a:fld id="{DED57EE5-B51A-40EB-BF92-E226A42EECD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19" name="Group 18"/>
          <p:cNvGrpSpPr/>
          <p:nvPr userDrawn="1"/>
        </p:nvGrpSpPr>
        <p:grpSpPr>
          <a:xfrm>
            <a:off x="0" y="0"/>
            <a:ext cx="9144000" cy="6858000"/>
            <a:chOff x="0" y="0"/>
            <a:chExt cx="9144000" cy="6858000"/>
          </a:xfrm>
        </p:grpSpPr>
        <p:pic>
          <p:nvPicPr>
            <p:cNvPr id="20"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21" name="Picture 20"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22" name="Straight Connector 21"/>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17"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4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12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p:txBody>
          <a:bodyPr/>
          <a:lstStyle>
            <a:lvl1pPr>
              <a:defRPr/>
            </a:lvl1pPr>
          </a:lstStyle>
          <a:p>
            <a:fld id="{2F6F35F7-F2F4-4B85-A4AD-EDBAACD1F883}" type="datetime1">
              <a:rPr lang="en-US"/>
              <a:pPr/>
              <a:t>6/13/2014</a:t>
            </a:fld>
            <a:endParaRPr lang="en-US"/>
          </a:p>
        </p:txBody>
      </p:sp>
      <p:sp>
        <p:nvSpPr>
          <p:cNvPr id="12" name="Footer Placeholder 7"/>
          <p:cNvSpPr>
            <a:spLocks noGrp="1"/>
          </p:cNvSpPr>
          <p:nvPr>
            <p:ph type="ftr" sz="quarter" idx="11"/>
          </p:nvPr>
        </p:nvSpPr>
        <p:spPr/>
        <p:txBody>
          <a:bodyPr/>
          <a:lstStyle>
            <a:lvl1pPr>
              <a:defRPr/>
            </a:lvl1pPr>
          </a:lstStyle>
          <a:p>
            <a:endParaRPr lang="en-US"/>
          </a:p>
        </p:txBody>
      </p:sp>
      <p:sp>
        <p:nvSpPr>
          <p:cNvPr id="13" name="Slide Number Placeholder 8"/>
          <p:cNvSpPr>
            <a:spLocks noGrp="1"/>
          </p:cNvSpPr>
          <p:nvPr>
            <p:ph type="sldNum" sz="quarter" idx="12"/>
          </p:nvPr>
        </p:nvSpPr>
        <p:spPr/>
        <p:txBody>
          <a:bodyPr/>
          <a:lstStyle>
            <a:lvl1pPr>
              <a:defRPr/>
            </a:lvl1pPr>
          </a:lstStyle>
          <a:p>
            <a:fld id="{0CA5B742-458C-4FB2-8FCC-268421633B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10" name="Group 9"/>
          <p:cNvGrpSpPr/>
          <p:nvPr userDrawn="1"/>
        </p:nvGrpSpPr>
        <p:grpSpPr>
          <a:xfrm>
            <a:off x="0" y="0"/>
            <a:ext cx="9144000" cy="6858000"/>
            <a:chOff x="0" y="0"/>
            <a:chExt cx="9144000" cy="6858000"/>
          </a:xfrm>
        </p:grpSpPr>
        <p:pic>
          <p:nvPicPr>
            <p:cNvPr id="11" name="Picture 2"/>
            <p:cNvPicPr>
              <a:picLocks noChangeAspect="1" noChangeArrowheads="1"/>
            </p:cNvPicPr>
            <p:nvPr userDrawn="1"/>
          </p:nvPicPr>
          <p:blipFill>
            <a:blip r:embed="rId2" cstate="print"/>
            <a:srcRect l="8333" r="8333"/>
            <a:stretch>
              <a:fillRect/>
            </a:stretch>
          </p:blipFill>
          <p:spPr bwMode="auto">
            <a:xfrm>
              <a:off x="0" y="0"/>
              <a:ext cx="9144000" cy="6858000"/>
            </a:xfrm>
            <a:prstGeom prst="rect">
              <a:avLst/>
            </a:prstGeom>
            <a:noFill/>
            <a:ln w="9525">
              <a:noFill/>
              <a:miter lim="800000"/>
              <a:headEnd/>
              <a:tailEnd/>
            </a:ln>
          </p:spPr>
        </p:pic>
        <p:pic>
          <p:nvPicPr>
            <p:cNvPr id="12" name="Picture 11" descr="AF Symbol Blue.jpg"/>
            <p:cNvPicPr>
              <a:picLocks noChangeAspect="1"/>
            </p:cNvPicPr>
            <p:nvPr userDrawn="1"/>
          </p:nvPicPr>
          <p:blipFill>
            <a:blip r:embed="rId3" cstate="print">
              <a:clrChange>
                <a:clrFrom>
                  <a:srgbClr val="FFFFFF"/>
                </a:clrFrom>
                <a:clrTo>
                  <a:srgbClr val="FFFFFF">
                    <a:alpha val="0"/>
                  </a:srgbClr>
                </a:clrTo>
              </a:clrChange>
            </a:blip>
            <a:stretch>
              <a:fillRect/>
            </a:stretch>
          </p:blipFill>
          <p:spPr>
            <a:xfrm>
              <a:off x="457200" y="0"/>
              <a:ext cx="1477178" cy="1401210"/>
            </a:xfrm>
            <a:prstGeom prst="rect">
              <a:avLst/>
            </a:prstGeom>
            <a:noFill/>
            <a:ln>
              <a:noFill/>
            </a:ln>
          </p:spPr>
        </p:pic>
        <p:cxnSp>
          <p:nvCxnSpPr>
            <p:cNvPr id="14" name="Straight Connector 13"/>
            <p:cNvCxnSpPr/>
            <p:nvPr userDrawn="1"/>
          </p:nvCxnSpPr>
          <p:spPr>
            <a:xfrm>
              <a:off x="1981200" y="1143000"/>
              <a:ext cx="6812280" cy="1588"/>
            </a:xfrm>
            <a:prstGeom prst="line">
              <a:avLst/>
            </a:prstGeom>
            <a:ln w="155575">
              <a:solidFill>
                <a:srgbClr val="002368"/>
              </a:solidFill>
            </a:ln>
            <a:scene3d>
              <a:camera prst="orthographicFront"/>
              <a:lightRig rig="threePt" dir="t"/>
            </a:scene3d>
            <a:sp3d>
              <a:bevelT w="165100" prst="coolSlant"/>
            </a:sp3d>
          </p:spPr>
          <p:style>
            <a:lnRef idx="1">
              <a:schemeClr val="accent1"/>
            </a:lnRef>
            <a:fillRef idx="0">
              <a:schemeClr val="accent1"/>
            </a:fillRef>
            <a:effectRef idx="0">
              <a:schemeClr val="accent1"/>
            </a:effectRef>
            <a:fontRef idx="minor">
              <a:schemeClr val="tx1"/>
            </a:fontRef>
          </p:style>
        </p:cxnSp>
      </p:grpSp>
      <p:sp>
        <p:nvSpPr>
          <p:cNvPr id="13" name="Title 1"/>
          <p:cNvSpPr>
            <a:spLocks noGrp="1"/>
          </p:cNvSpPr>
          <p:nvPr>
            <p:ph type="title"/>
          </p:nvPr>
        </p:nvSpPr>
        <p:spPr>
          <a:xfrm>
            <a:off x="533400" y="0"/>
            <a:ext cx="8229600" cy="1143000"/>
          </a:xfrm>
        </p:spPr>
        <p:txBody>
          <a:bodyPr>
            <a:normAutofit/>
          </a:bodyPr>
          <a:lstStyle>
            <a:lvl1pPr algn="r">
              <a:defRPr sz="4000" b="1">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fld id="{2DF6C973-CFEC-4130-8EE4-980FB3712F0C}" type="datetime1">
              <a:rPr lang="en-US"/>
              <a:pPr/>
              <a:t>6/13/2014</a:t>
            </a:fld>
            <a:endParaRPr lang="en-US"/>
          </a:p>
        </p:txBody>
      </p:sp>
      <p:sp>
        <p:nvSpPr>
          <p:cNvPr id="8" name="Footer Placeholder 3"/>
          <p:cNvSpPr>
            <a:spLocks noGrp="1"/>
          </p:cNvSpPr>
          <p:nvPr>
            <p:ph type="ftr" sz="quarter" idx="11"/>
          </p:nvPr>
        </p:nvSpPr>
        <p:spPr/>
        <p:txBody>
          <a:bodyPr/>
          <a:lstStyle>
            <a:lvl1pPr>
              <a:defRPr/>
            </a:lvl1pPr>
          </a:lstStyle>
          <a:p>
            <a:endParaRPr lang="en-US"/>
          </a:p>
        </p:txBody>
      </p:sp>
      <p:sp>
        <p:nvSpPr>
          <p:cNvPr id="9" name="Slide Number Placeholder 4"/>
          <p:cNvSpPr>
            <a:spLocks noGrp="1"/>
          </p:cNvSpPr>
          <p:nvPr>
            <p:ph type="sldNum" sz="quarter" idx="12"/>
          </p:nvPr>
        </p:nvSpPr>
        <p:spPr/>
        <p:txBody>
          <a:bodyPr/>
          <a:lstStyle>
            <a:lvl1pPr>
              <a:defRPr/>
            </a:lvl1pPr>
          </a:lstStyle>
          <a:p>
            <a:fld id="{5AD37728-8157-44D5-BFD9-9111742F46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82CA2A9-9CAC-4FDB-B630-731EB7727567}" type="datetime1">
              <a:rPr lang="en-US"/>
              <a:pPr/>
              <a:t>6/13/2014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AFF52D39-8499-47DB-9394-6FF0EB3D094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7AF53E9-3C29-4D61-B093-CA401AEB0D3A}" type="datetime1">
              <a:rPr lang="en-US"/>
              <a:pPr/>
              <a:t>6/13/2014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42AF714F-F197-44B8-936E-23C26BD374A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40052CD-3002-424C-96E7-7E09EEB02164}" type="datetime1">
              <a:rPr lang="en-US"/>
              <a:pPr/>
              <a:t>6/13/2014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95D45C9-B4FE-4412-8FAB-FB2390587524}"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defRPr>
            </a:lvl1pPr>
          </a:lstStyle>
          <a:p>
            <a:fld id="{767F67E7-25B5-4D11-AB58-D71DFF515425}" type="datetime1">
              <a:rPr lang="en-US"/>
              <a:pPr/>
              <a:t>6/13/2014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5"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defRPr>
            </a:lvl1pPr>
          </a:lstStyle>
          <a:p>
            <a:fld id="{F034EA1A-9678-42B8-9535-3B72830FDA5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697" r:id="rId3"/>
    <p:sldLayoutId id="2147483705" r:id="rId4"/>
    <p:sldLayoutId id="2147483706" r:id="rId5"/>
    <p:sldLayoutId id="2147483707" r:id="rId6"/>
    <p:sldLayoutId id="2147483698" r:id="rId7"/>
    <p:sldLayoutId id="2147483699" r:id="rId8"/>
    <p:sldLayoutId id="2147483700" r:id="rId9"/>
    <p:sldLayoutId id="2147483701" r:id="rId10"/>
    <p:sldLayoutId id="2147483702" r:id="rId11"/>
    <p:sldLayoutId id="2147483708" r:id="rId12"/>
    <p:sldLayoutId id="2147483709" r:id="rId13"/>
    <p:sldLayoutId id="2147483710" r:id="rId14"/>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chemeClr val="tx1"/>
          </a:solidFill>
          <a:latin typeface="Calibri" pitchFamily="-106"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1"/>
          </a:solidFill>
          <a:latin typeface="Calibri" pitchFamily="-106" charset="0"/>
        </a:defRPr>
      </a:lvl6pPr>
      <a:lvl7pPr marL="914400" algn="ctr" rtl="0" fontAlgn="base">
        <a:spcBef>
          <a:spcPct val="0"/>
        </a:spcBef>
        <a:spcAft>
          <a:spcPct val="0"/>
        </a:spcAft>
        <a:defRPr sz="4400">
          <a:solidFill>
            <a:schemeClr val="tx1"/>
          </a:solidFill>
          <a:latin typeface="Calibri" pitchFamily="-106" charset="0"/>
        </a:defRPr>
      </a:lvl7pPr>
      <a:lvl8pPr marL="1371600" algn="ctr" rtl="0" fontAlgn="base">
        <a:spcBef>
          <a:spcPct val="0"/>
        </a:spcBef>
        <a:spcAft>
          <a:spcPct val="0"/>
        </a:spcAft>
        <a:defRPr sz="4400">
          <a:solidFill>
            <a:schemeClr val="tx1"/>
          </a:solidFill>
          <a:latin typeface="Calibri" pitchFamily="-106" charset="0"/>
        </a:defRPr>
      </a:lvl8pPr>
      <a:lvl9pPr marL="1828800" algn="ctr" rtl="0" fontAlgn="base">
        <a:spcBef>
          <a:spcPct val="0"/>
        </a:spcBef>
        <a:spcAft>
          <a:spcPct val="0"/>
        </a:spcAft>
        <a:defRPr sz="4400">
          <a:solidFill>
            <a:schemeClr val="tx1"/>
          </a:solidFill>
          <a:latin typeface="Calibri" pitchFamily="-106"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solidFill>
                  <a:srgbClr val="032855"/>
                </a:solidFill>
              </a:rPr>
              <a:t>The Air Force Leader</a:t>
            </a:r>
            <a:endParaRPr lang="en-US" dirty="0">
              <a:solidFill>
                <a:srgbClr val="032855"/>
              </a:solidFill>
            </a:endParaRPr>
          </a:p>
        </p:txBody>
      </p:sp>
      <p:sp>
        <p:nvSpPr>
          <p:cNvPr id="3" name="Slide Number Placeholder 2"/>
          <p:cNvSpPr>
            <a:spLocks noGrp="1"/>
          </p:cNvSpPr>
          <p:nvPr>
            <p:ph type="sldNum" sz="quarter" idx="4294967295"/>
          </p:nvPr>
        </p:nvSpPr>
        <p:spPr>
          <a:xfrm>
            <a:off x="0" y="6356350"/>
            <a:ext cx="2133600" cy="365125"/>
          </a:xfrm>
        </p:spPr>
        <p:txBody>
          <a:bodyPr/>
          <a:lstStyle/>
          <a:p>
            <a:pPr>
              <a:defRPr/>
            </a:pPr>
            <a:fld id="{BD174F69-12AE-483A-9297-E4356CD8042C}" type="slidenum">
              <a:rPr lang="en-US"/>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14339" name="Rectangle 3"/>
          <p:cNvSpPr>
            <a:spLocks noGrp="1" noChangeArrowheads="1"/>
          </p:cNvSpPr>
          <p:nvPr>
            <p:ph idx="1"/>
          </p:nvPr>
        </p:nvSpPr>
        <p:spPr>
          <a:xfrm>
            <a:off x="685800" y="2438400"/>
            <a:ext cx="7772400" cy="1981200"/>
          </a:xfrm>
        </p:spPr>
        <p:txBody>
          <a:bodyPr lIns="92075" tIns="46038" rIns="92075" bIns="46038"/>
          <a:lstStyle/>
          <a:p>
            <a:pPr marL="0" indent="0" algn="ctr">
              <a:buClr>
                <a:srgbClr val="000066"/>
              </a:buClr>
              <a:buNone/>
            </a:pPr>
            <a:r>
              <a:rPr lang="en-US" dirty="0" smtClean="0">
                <a:solidFill>
                  <a:srgbClr val="000066"/>
                </a:solidFill>
              </a:rPr>
              <a:t>The leader’s job is to </a:t>
            </a:r>
            <a:r>
              <a:rPr lang="en-US" u="sng" dirty="0" smtClean="0">
                <a:solidFill>
                  <a:srgbClr val="000066"/>
                </a:solidFill>
              </a:rPr>
              <a:t>create conditions for the team</a:t>
            </a:r>
            <a:r>
              <a:rPr lang="en-US" dirty="0" smtClean="0">
                <a:solidFill>
                  <a:srgbClr val="000066"/>
                </a:solidFill>
              </a:rPr>
              <a:t> to be effective.</a:t>
            </a:r>
          </a:p>
          <a:p>
            <a:pPr algn="ctr">
              <a:buClr>
                <a:srgbClr val="000066"/>
              </a:buClr>
            </a:pPr>
            <a:endParaRPr lang="en-US" dirty="0" smtClean="0">
              <a:solidFill>
                <a:srgbClr val="000066"/>
              </a:solidFill>
            </a:endParaRPr>
          </a:p>
          <a:p>
            <a:pPr lvl="4" algn="ctr">
              <a:buClr>
                <a:srgbClr val="000066"/>
              </a:buClr>
              <a:buSzTx/>
              <a:buFont typeface="Wingdings" pitchFamily="2" charset="2"/>
              <a:buNone/>
            </a:pPr>
            <a:r>
              <a:rPr lang="en-US" dirty="0" smtClean="0">
                <a:solidFill>
                  <a:srgbClr val="000066"/>
                </a:solidFill>
              </a:rPr>
              <a:t>                          </a:t>
            </a:r>
            <a:r>
              <a:rPr lang="en-US" sz="2400" dirty="0" err="1" smtClean="0">
                <a:solidFill>
                  <a:srgbClr val="000066"/>
                </a:solidFill>
              </a:rPr>
              <a:t>Ginnett</a:t>
            </a:r>
            <a:r>
              <a:rPr lang="en-US" sz="2400" dirty="0" smtClean="0">
                <a:solidFill>
                  <a:srgbClr val="000066"/>
                </a:solidFill>
              </a:rPr>
              <a:t>, 1996</a:t>
            </a: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3F86F688-5F10-40F5-8EFD-BAD304450F57}" type="slidenum">
              <a:rPr lang="en-US"/>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14339" name="Rectangle 3"/>
          <p:cNvSpPr>
            <a:spLocks noGrp="1" noChangeArrowheads="1"/>
          </p:cNvSpPr>
          <p:nvPr>
            <p:ph idx="1"/>
          </p:nvPr>
        </p:nvSpPr>
        <p:spPr>
          <a:xfrm>
            <a:off x="685800" y="2438400"/>
            <a:ext cx="7772400" cy="1981200"/>
          </a:xfrm>
        </p:spPr>
        <p:txBody>
          <a:bodyPr lIns="92075" tIns="46038" rIns="92075" bIns="46038"/>
          <a:lstStyle/>
          <a:p>
            <a:pPr marL="0" indent="0" algn="ctr">
              <a:buClr>
                <a:srgbClr val="000066"/>
              </a:buClr>
              <a:buNone/>
            </a:pPr>
            <a:r>
              <a:rPr lang="en-US" dirty="0" smtClean="0">
                <a:solidFill>
                  <a:srgbClr val="000066"/>
                </a:solidFill>
              </a:rPr>
              <a:t>The </a:t>
            </a:r>
            <a:r>
              <a:rPr lang="en-US" dirty="0" smtClean="0">
                <a:solidFill>
                  <a:srgbClr val="000066"/>
                </a:solidFill>
              </a:rPr>
              <a:t>art and science of motivating, influencing and directing Airmen to understand and accomplish the Air Force mission.</a:t>
            </a:r>
            <a:endParaRPr lang="en-US" dirty="0" smtClean="0">
              <a:solidFill>
                <a:srgbClr val="000066"/>
              </a:solidFill>
            </a:endParaRPr>
          </a:p>
          <a:p>
            <a:pPr algn="ctr">
              <a:buClr>
                <a:srgbClr val="000066"/>
              </a:buClr>
            </a:pPr>
            <a:endParaRPr lang="en-US" dirty="0" smtClean="0">
              <a:solidFill>
                <a:srgbClr val="000066"/>
              </a:solidFill>
            </a:endParaRPr>
          </a:p>
          <a:p>
            <a:pPr lvl="4" algn="ctr">
              <a:buClr>
                <a:srgbClr val="000066"/>
              </a:buClr>
              <a:buSzTx/>
              <a:buFont typeface="Wingdings" pitchFamily="2" charset="2"/>
              <a:buNone/>
            </a:pPr>
            <a:r>
              <a:rPr lang="en-US" dirty="0" smtClean="0">
                <a:solidFill>
                  <a:srgbClr val="000066"/>
                </a:solidFill>
              </a:rPr>
              <a:t>                          </a:t>
            </a:r>
          </a:p>
        </p:txBody>
      </p:sp>
      <p:sp>
        <p:nvSpPr>
          <p:cNvPr id="4" name="Slide Number Placeholder 3"/>
          <p:cNvSpPr>
            <a:spLocks noGrp="1"/>
          </p:cNvSpPr>
          <p:nvPr>
            <p:ph type="sldNum" sz="quarter" idx="10"/>
          </p:nvPr>
        </p:nvSpPr>
        <p:spPr/>
        <p:txBody>
          <a:bodyPr/>
          <a:lstStyle/>
          <a:p>
            <a:pPr>
              <a:defRPr/>
            </a:pPr>
            <a:fld id="{3F86F688-5F10-40F5-8EFD-BAD304450F57}" type="slidenum">
              <a:rPr lang="en-US"/>
              <a:pPr>
                <a:defRPr/>
              </a:pPr>
              <a:t>11</a:t>
            </a:fld>
            <a:endParaRPr lang="en-US"/>
          </a:p>
        </p:txBody>
      </p:sp>
    </p:spTree>
    <p:extLst>
      <p:ext uri="{BB962C8B-B14F-4D97-AF65-F5344CB8AC3E}">
        <p14:creationId xmlns:p14="http://schemas.microsoft.com/office/powerpoint/2010/main" val="394660720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a:solidFill>
                  <a:srgbClr val="000066"/>
                </a:solidFill>
              </a:rPr>
              <a:t>Leaders versus Managers</a:t>
            </a:r>
          </a:p>
        </p:txBody>
      </p:sp>
      <p:sp>
        <p:nvSpPr>
          <p:cNvPr id="15363" name="Rectangle 3"/>
          <p:cNvSpPr>
            <a:spLocks noGrp="1" noChangeArrowheads="1"/>
          </p:cNvSpPr>
          <p:nvPr>
            <p:ph idx="1"/>
          </p:nvPr>
        </p:nvSpPr>
        <p:spPr/>
        <p:txBody>
          <a:bodyPr lIns="92075" tIns="46038" rIns="92075" bIns="46038"/>
          <a:lstStyle/>
          <a:p>
            <a:pPr>
              <a:buClr>
                <a:srgbClr val="000066"/>
              </a:buClr>
            </a:pPr>
            <a:r>
              <a:rPr lang="en-US" dirty="0" smtClean="0">
                <a:solidFill>
                  <a:srgbClr val="000066"/>
                </a:solidFill>
              </a:rPr>
              <a:t>Managers </a:t>
            </a:r>
            <a:r>
              <a:rPr lang="en-US" u="sng" dirty="0" smtClean="0">
                <a:solidFill>
                  <a:srgbClr val="000066"/>
                </a:solidFill>
              </a:rPr>
              <a:t>control</a:t>
            </a:r>
            <a:r>
              <a:rPr lang="en-US" dirty="0" smtClean="0">
                <a:solidFill>
                  <a:srgbClr val="000066"/>
                </a:solidFill>
              </a:rPr>
              <a:t>; leaders </a:t>
            </a:r>
            <a:r>
              <a:rPr lang="en-US" u="sng" dirty="0" smtClean="0">
                <a:solidFill>
                  <a:srgbClr val="000066"/>
                </a:solidFill>
              </a:rPr>
              <a:t>inspire</a:t>
            </a:r>
            <a:endParaRPr lang="en-US" dirty="0" smtClean="0">
              <a:solidFill>
                <a:srgbClr val="000066"/>
              </a:solidFill>
            </a:endParaRPr>
          </a:p>
          <a:p>
            <a:pPr>
              <a:buClr>
                <a:srgbClr val="000066"/>
              </a:buClr>
            </a:pPr>
            <a:r>
              <a:rPr lang="en-US" dirty="0" smtClean="0">
                <a:solidFill>
                  <a:srgbClr val="000066"/>
                </a:solidFill>
              </a:rPr>
              <a:t>Managers have a </a:t>
            </a:r>
            <a:r>
              <a:rPr lang="en-US" u="sng" dirty="0" smtClean="0">
                <a:solidFill>
                  <a:srgbClr val="000066"/>
                </a:solidFill>
              </a:rPr>
              <a:t>shot-term view</a:t>
            </a:r>
            <a:r>
              <a:rPr lang="en-US" dirty="0" smtClean="0">
                <a:solidFill>
                  <a:srgbClr val="000066"/>
                </a:solidFill>
              </a:rPr>
              <a:t>; leaders, a </a:t>
            </a:r>
            <a:r>
              <a:rPr lang="en-US" u="sng" dirty="0" smtClean="0">
                <a:solidFill>
                  <a:srgbClr val="000066"/>
                </a:solidFill>
              </a:rPr>
              <a:t>long-term view</a:t>
            </a:r>
            <a:r>
              <a:rPr lang="en-US" dirty="0" smtClean="0">
                <a:solidFill>
                  <a:srgbClr val="000066"/>
                </a:solidFill>
              </a:rPr>
              <a:t> </a:t>
            </a:r>
          </a:p>
          <a:p>
            <a:pPr>
              <a:buClr>
                <a:srgbClr val="000066"/>
              </a:buClr>
            </a:pPr>
            <a:r>
              <a:rPr lang="en-US" dirty="0" smtClean="0">
                <a:solidFill>
                  <a:srgbClr val="000066"/>
                </a:solidFill>
              </a:rPr>
              <a:t>Managers ask </a:t>
            </a:r>
            <a:r>
              <a:rPr lang="en-US" u="sng" dirty="0" smtClean="0">
                <a:solidFill>
                  <a:srgbClr val="000066"/>
                </a:solidFill>
              </a:rPr>
              <a:t>how and when</a:t>
            </a:r>
            <a:r>
              <a:rPr lang="en-US" dirty="0" smtClean="0">
                <a:solidFill>
                  <a:srgbClr val="000066"/>
                </a:solidFill>
              </a:rPr>
              <a:t>; leaders ask </a:t>
            </a:r>
            <a:r>
              <a:rPr lang="en-US" u="sng" dirty="0" smtClean="0">
                <a:solidFill>
                  <a:srgbClr val="000066"/>
                </a:solidFill>
              </a:rPr>
              <a:t>what and how</a:t>
            </a:r>
            <a:endParaRPr lang="en-US" dirty="0" smtClean="0">
              <a:solidFill>
                <a:srgbClr val="000066"/>
              </a:solidFill>
            </a:endParaRPr>
          </a:p>
          <a:p>
            <a:pPr>
              <a:buClr>
                <a:srgbClr val="000066"/>
              </a:buClr>
            </a:pPr>
            <a:r>
              <a:rPr lang="en-US" dirty="0" smtClean="0">
                <a:solidFill>
                  <a:srgbClr val="000066"/>
                </a:solidFill>
              </a:rPr>
              <a:t>Managers</a:t>
            </a:r>
            <a:r>
              <a:rPr lang="en-US" u="sng" dirty="0" smtClean="0">
                <a:solidFill>
                  <a:srgbClr val="000066"/>
                </a:solidFill>
              </a:rPr>
              <a:t> imitate</a:t>
            </a:r>
            <a:r>
              <a:rPr lang="en-US" dirty="0" smtClean="0">
                <a:solidFill>
                  <a:srgbClr val="000066"/>
                </a:solidFill>
              </a:rPr>
              <a:t>; leaders </a:t>
            </a:r>
            <a:r>
              <a:rPr lang="en-US" u="sng" dirty="0" smtClean="0">
                <a:solidFill>
                  <a:srgbClr val="000066"/>
                </a:solidFill>
              </a:rPr>
              <a:t>originate</a:t>
            </a:r>
            <a:endParaRPr lang="en-US" dirty="0" smtClean="0">
              <a:solidFill>
                <a:srgbClr val="000066"/>
              </a:solidFill>
            </a:endParaRPr>
          </a:p>
          <a:p>
            <a:pPr>
              <a:buClr>
                <a:srgbClr val="000066"/>
              </a:buClr>
            </a:pPr>
            <a:r>
              <a:rPr lang="en-US" dirty="0" smtClean="0">
                <a:solidFill>
                  <a:srgbClr val="000066"/>
                </a:solidFill>
              </a:rPr>
              <a:t>Managers </a:t>
            </a:r>
            <a:r>
              <a:rPr lang="en-US" u="sng" dirty="0" smtClean="0">
                <a:solidFill>
                  <a:srgbClr val="000066"/>
                </a:solidFill>
              </a:rPr>
              <a:t>accept the status quo</a:t>
            </a:r>
            <a:r>
              <a:rPr lang="en-US" dirty="0" smtClean="0">
                <a:solidFill>
                  <a:srgbClr val="000066"/>
                </a:solidFill>
              </a:rPr>
              <a:t>; leaders </a:t>
            </a:r>
            <a:r>
              <a:rPr lang="en-US" u="sng" dirty="0" smtClean="0">
                <a:solidFill>
                  <a:srgbClr val="000066"/>
                </a:solidFill>
              </a:rPr>
              <a:t>challenge it</a:t>
            </a:r>
          </a:p>
        </p:txBody>
      </p:sp>
      <p:sp>
        <p:nvSpPr>
          <p:cNvPr id="4" name="Slide Number Placeholder 3"/>
          <p:cNvSpPr>
            <a:spLocks noGrp="1"/>
          </p:cNvSpPr>
          <p:nvPr>
            <p:ph type="sldNum" sz="quarter" idx="10"/>
          </p:nvPr>
        </p:nvSpPr>
        <p:spPr/>
        <p:txBody>
          <a:bodyPr/>
          <a:lstStyle/>
          <a:p>
            <a:pPr>
              <a:defRPr/>
            </a:pPr>
            <a:fld id="{0C33AA25-F385-4D01-8779-5A4C714942A5}" type="slidenum">
              <a:rPr lang="en-US"/>
              <a:pPr>
                <a:defRPr/>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a:solidFill>
                  <a:srgbClr val="000066"/>
                </a:solidFill>
              </a:rPr>
              <a:t>Leaders versus Managers</a:t>
            </a:r>
          </a:p>
        </p:txBody>
      </p:sp>
      <p:sp>
        <p:nvSpPr>
          <p:cNvPr id="16387" name="Rectangle 3"/>
          <p:cNvSpPr>
            <a:spLocks noGrp="1" noChangeArrowheads="1"/>
          </p:cNvSpPr>
          <p:nvPr>
            <p:ph idx="1"/>
          </p:nvPr>
        </p:nvSpPr>
        <p:spPr/>
        <p:txBody>
          <a:bodyPr lIns="92075" tIns="46038" rIns="92075" bIns="46038"/>
          <a:lstStyle/>
          <a:p>
            <a:pPr>
              <a:buClr>
                <a:srgbClr val="000066"/>
              </a:buClr>
            </a:pPr>
            <a:r>
              <a:rPr lang="en-US" dirty="0" smtClean="0">
                <a:solidFill>
                  <a:srgbClr val="000066"/>
                </a:solidFill>
              </a:rPr>
              <a:t>Managers </a:t>
            </a:r>
            <a:r>
              <a:rPr lang="en-US" u="sng" dirty="0" smtClean="0">
                <a:solidFill>
                  <a:srgbClr val="000066"/>
                </a:solidFill>
              </a:rPr>
              <a:t>do things right</a:t>
            </a:r>
            <a:r>
              <a:rPr lang="en-US" dirty="0" smtClean="0">
                <a:solidFill>
                  <a:srgbClr val="000066"/>
                </a:solidFill>
              </a:rPr>
              <a:t>; leaders </a:t>
            </a:r>
            <a:r>
              <a:rPr lang="en-US" u="sng" dirty="0" smtClean="0">
                <a:solidFill>
                  <a:srgbClr val="000066"/>
                </a:solidFill>
              </a:rPr>
              <a:t>do the right thing</a:t>
            </a:r>
          </a:p>
          <a:p>
            <a:pPr>
              <a:buClr>
                <a:srgbClr val="000066"/>
              </a:buClr>
            </a:pPr>
            <a:r>
              <a:rPr lang="en-US" dirty="0" smtClean="0">
                <a:solidFill>
                  <a:srgbClr val="000066"/>
                </a:solidFill>
              </a:rPr>
              <a:t>Managers are </a:t>
            </a:r>
            <a:r>
              <a:rPr lang="en-US" u="sng" dirty="0" smtClean="0">
                <a:solidFill>
                  <a:srgbClr val="000066"/>
                </a:solidFill>
              </a:rPr>
              <a:t>rational</a:t>
            </a:r>
            <a:r>
              <a:rPr lang="en-US" dirty="0" smtClean="0">
                <a:solidFill>
                  <a:srgbClr val="000066"/>
                </a:solidFill>
              </a:rPr>
              <a:t>; leaders are </a:t>
            </a:r>
            <a:r>
              <a:rPr lang="en-US" u="sng" dirty="0" smtClean="0">
                <a:solidFill>
                  <a:srgbClr val="000066"/>
                </a:solidFill>
              </a:rPr>
              <a:t>emotional</a:t>
            </a:r>
          </a:p>
          <a:p>
            <a:pPr>
              <a:buClr>
                <a:srgbClr val="000066"/>
              </a:buClr>
            </a:pPr>
            <a:r>
              <a:rPr lang="en-US" dirty="0" smtClean="0">
                <a:solidFill>
                  <a:srgbClr val="000066"/>
                </a:solidFill>
              </a:rPr>
              <a:t>Managers lead with their</a:t>
            </a:r>
            <a:r>
              <a:rPr lang="en-US" u="sng" dirty="0" smtClean="0">
                <a:solidFill>
                  <a:srgbClr val="000066"/>
                </a:solidFill>
              </a:rPr>
              <a:t> head</a:t>
            </a:r>
            <a:r>
              <a:rPr lang="en-US" dirty="0" smtClean="0">
                <a:solidFill>
                  <a:srgbClr val="000066"/>
                </a:solidFill>
              </a:rPr>
              <a:t>; leaders lead with their </a:t>
            </a:r>
            <a:r>
              <a:rPr lang="en-US" u="sng" dirty="0" smtClean="0">
                <a:solidFill>
                  <a:srgbClr val="000066"/>
                </a:solidFill>
              </a:rPr>
              <a:t>heart</a:t>
            </a:r>
          </a:p>
          <a:p>
            <a:pPr>
              <a:buClr>
                <a:srgbClr val="000066"/>
              </a:buClr>
            </a:pPr>
            <a:r>
              <a:rPr lang="en-US" dirty="0" smtClean="0">
                <a:solidFill>
                  <a:srgbClr val="000066"/>
                </a:solidFill>
              </a:rPr>
              <a:t>Managers </a:t>
            </a:r>
            <a:r>
              <a:rPr lang="en-US" u="sng" dirty="0" smtClean="0">
                <a:solidFill>
                  <a:srgbClr val="000066"/>
                </a:solidFill>
              </a:rPr>
              <a:t>administer</a:t>
            </a:r>
            <a:r>
              <a:rPr lang="en-US" dirty="0" smtClean="0">
                <a:solidFill>
                  <a:srgbClr val="000066"/>
                </a:solidFill>
              </a:rPr>
              <a:t>; leaders </a:t>
            </a:r>
            <a:r>
              <a:rPr lang="en-US" u="sng" dirty="0" smtClean="0">
                <a:solidFill>
                  <a:srgbClr val="000066"/>
                </a:solidFill>
              </a:rPr>
              <a:t>innovate</a:t>
            </a:r>
          </a:p>
          <a:p>
            <a:pPr>
              <a:buClr>
                <a:srgbClr val="000066"/>
              </a:buClr>
            </a:pPr>
            <a:r>
              <a:rPr lang="en-US" dirty="0" smtClean="0">
                <a:solidFill>
                  <a:srgbClr val="000066"/>
                </a:solidFill>
              </a:rPr>
              <a:t>Managers </a:t>
            </a:r>
            <a:r>
              <a:rPr lang="en-US" u="sng" dirty="0" smtClean="0">
                <a:solidFill>
                  <a:srgbClr val="000066"/>
                </a:solidFill>
              </a:rPr>
              <a:t>maintain</a:t>
            </a:r>
            <a:r>
              <a:rPr lang="en-US" dirty="0" smtClean="0">
                <a:solidFill>
                  <a:srgbClr val="000066"/>
                </a:solidFill>
              </a:rPr>
              <a:t>; leaders </a:t>
            </a:r>
            <a:r>
              <a:rPr lang="en-US" u="sng" dirty="0" smtClean="0">
                <a:solidFill>
                  <a:srgbClr val="000066"/>
                </a:solidFill>
              </a:rPr>
              <a:t>develop</a:t>
            </a:r>
          </a:p>
        </p:txBody>
      </p:sp>
      <p:sp>
        <p:nvSpPr>
          <p:cNvPr id="4" name="Slide Number Placeholder 3"/>
          <p:cNvSpPr>
            <a:spLocks noGrp="1"/>
          </p:cNvSpPr>
          <p:nvPr>
            <p:ph type="sldNum" sz="quarter" idx="10"/>
          </p:nvPr>
        </p:nvSpPr>
        <p:spPr/>
        <p:txBody>
          <a:bodyPr/>
          <a:lstStyle/>
          <a:p>
            <a:pPr>
              <a:defRPr/>
            </a:pPr>
            <a:fld id="{A155F600-882E-4648-AF94-855833B15C89}" type="slidenum">
              <a:rPr lang="en-US"/>
              <a:pPr>
                <a:defRPr/>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a:solidFill>
                  <a:srgbClr val="000066"/>
                </a:solidFill>
              </a:rPr>
              <a:t>Traits of Effective Leaders </a:t>
            </a:r>
          </a:p>
        </p:txBody>
      </p:sp>
      <p:sp>
        <p:nvSpPr>
          <p:cNvPr id="17411" name="Rectangle 3"/>
          <p:cNvSpPr>
            <a:spLocks noGrp="1" noChangeArrowheads="1"/>
          </p:cNvSpPr>
          <p:nvPr>
            <p:ph idx="1"/>
          </p:nvPr>
        </p:nvSpPr>
        <p:spPr>
          <a:xfrm>
            <a:off x="914400" y="1828800"/>
            <a:ext cx="7315200" cy="4114800"/>
          </a:xfrm>
        </p:spPr>
        <p:txBody>
          <a:bodyPr lIns="92075" tIns="46038" rIns="92075" bIns="46038"/>
          <a:lstStyle/>
          <a:p>
            <a:pPr>
              <a:buClr>
                <a:srgbClr val="000066"/>
              </a:buClr>
            </a:pPr>
            <a:r>
              <a:rPr lang="en-US" dirty="0" smtClean="0">
                <a:solidFill>
                  <a:srgbClr val="000066"/>
                </a:solidFill>
              </a:rPr>
              <a:t>Caring</a:t>
            </a:r>
          </a:p>
          <a:p>
            <a:pPr>
              <a:buClr>
                <a:srgbClr val="000066"/>
              </a:buClr>
            </a:pPr>
            <a:r>
              <a:rPr lang="en-US" dirty="0" smtClean="0">
                <a:solidFill>
                  <a:srgbClr val="000066"/>
                </a:solidFill>
              </a:rPr>
              <a:t>Flexible</a:t>
            </a:r>
          </a:p>
          <a:p>
            <a:pPr>
              <a:buClr>
                <a:srgbClr val="000066"/>
              </a:buClr>
            </a:pPr>
            <a:r>
              <a:rPr lang="en-US" dirty="0" smtClean="0">
                <a:solidFill>
                  <a:srgbClr val="000066"/>
                </a:solidFill>
              </a:rPr>
              <a:t>Positive</a:t>
            </a:r>
          </a:p>
          <a:p>
            <a:pPr>
              <a:buClr>
                <a:srgbClr val="000066"/>
              </a:buClr>
            </a:pPr>
            <a:r>
              <a:rPr lang="en-US" dirty="0" smtClean="0">
                <a:solidFill>
                  <a:srgbClr val="000066"/>
                </a:solidFill>
              </a:rPr>
              <a:t>Enthusiastic</a:t>
            </a:r>
          </a:p>
          <a:p>
            <a:pPr>
              <a:buClr>
                <a:srgbClr val="000066"/>
              </a:buClr>
            </a:pPr>
            <a:r>
              <a:rPr lang="en-US" dirty="0" smtClean="0">
                <a:solidFill>
                  <a:srgbClr val="000066"/>
                </a:solidFill>
              </a:rPr>
              <a:t>Assertive</a:t>
            </a:r>
          </a:p>
          <a:p>
            <a:pPr>
              <a:buClr>
                <a:srgbClr val="000066"/>
              </a:buClr>
            </a:pP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12FAD9F7-C143-4158-8DAE-9E0EA44AB393}" type="slidenum">
              <a:rPr lang="en-US"/>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a:solidFill>
                  <a:srgbClr val="000066"/>
                </a:solidFill>
              </a:rPr>
              <a:t>Traits of Effective Leaders </a:t>
            </a:r>
          </a:p>
        </p:txBody>
      </p:sp>
      <p:sp>
        <p:nvSpPr>
          <p:cNvPr id="17411" name="Rectangle 3"/>
          <p:cNvSpPr>
            <a:spLocks noGrp="1" noChangeArrowheads="1"/>
          </p:cNvSpPr>
          <p:nvPr>
            <p:ph idx="1"/>
          </p:nvPr>
        </p:nvSpPr>
        <p:spPr>
          <a:xfrm>
            <a:off x="914400" y="1828800"/>
            <a:ext cx="7315200" cy="4114800"/>
          </a:xfrm>
        </p:spPr>
        <p:txBody>
          <a:bodyPr lIns="92075" tIns="46038" rIns="92075" bIns="46038"/>
          <a:lstStyle/>
          <a:p>
            <a:pPr>
              <a:buClr>
                <a:srgbClr val="000066"/>
              </a:buClr>
            </a:pPr>
            <a:r>
              <a:rPr lang="en-US" dirty="0" smtClean="0">
                <a:solidFill>
                  <a:srgbClr val="000066"/>
                </a:solidFill>
              </a:rPr>
              <a:t>Loyalty</a:t>
            </a:r>
          </a:p>
          <a:p>
            <a:pPr>
              <a:buClr>
                <a:srgbClr val="000066"/>
              </a:buClr>
            </a:pPr>
            <a:r>
              <a:rPr lang="en-US" dirty="0" smtClean="0">
                <a:solidFill>
                  <a:srgbClr val="000066"/>
                </a:solidFill>
              </a:rPr>
              <a:t>Integrity</a:t>
            </a:r>
          </a:p>
          <a:p>
            <a:pPr>
              <a:buClr>
                <a:srgbClr val="000066"/>
              </a:buClr>
            </a:pPr>
            <a:r>
              <a:rPr lang="en-US" dirty="0" smtClean="0">
                <a:solidFill>
                  <a:srgbClr val="000066"/>
                </a:solidFill>
              </a:rPr>
              <a:t>Decisiveness</a:t>
            </a:r>
          </a:p>
          <a:p>
            <a:pPr>
              <a:buClr>
                <a:srgbClr val="000066"/>
              </a:buClr>
            </a:pPr>
            <a:r>
              <a:rPr lang="en-US" dirty="0" smtClean="0">
                <a:solidFill>
                  <a:srgbClr val="000066"/>
                </a:solidFill>
              </a:rPr>
              <a:t>Selflessness</a:t>
            </a:r>
          </a:p>
          <a:p>
            <a:pPr>
              <a:buClr>
                <a:srgbClr val="000066"/>
              </a:buClr>
            </a:pPr>
            <a:r>
              <a:rPr lang="en-US" dirty="0" smtClean="0">
                <a:solidFill>
                  <a:srgbClr val="000066"/>
                </a:solidFill>
              </a:rPr>
              <a:t>Energy</a:t>
            </a:r>
          </a:p>
          <a:p>
            <a:pPr>
              <a:buClr>
                <a:srgbClr val="000066"/>
              </a:buClr>
            </a:pPr>
            <a:r>
              <a:rPr lang="en-US" dirty="0" smtClean="0">
                <a:solidFill>
                  <a:srgbClr val="000066"/>
                </a:solidFill>
              </a:rPr>
              <a:t>Commitment</a:t>
            </a:r>
          </a:p>
          <a:p>
            <a:pPr>
              <a:buClr>
                <a:srgbClr val="000066"/>
              </a:buClr>
            </a:pP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12FAD9F7-C143-4158-8DAE-9E0EA44AB393}" type="slidenum">
              <a:rPr lang="en-US"/>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a:solidFill>
                  <a:srgbClr val="000066"/>
                </a:solidFill>
              </a:rPr>
              <a:t>Leadership Skills </a:t>
            </a:r>
          </a:p>
        </p:txBody>
      </p:sp>
      <p:sp>
        <p:nvSpPr>
          <p:cNvPr id="18435" name="Rectangle 3"/>
          <p:cNvSpPr>
            <a:spLocks noGrp="1" noChangeArrowheads="1"/>
          </p:cNvSpPr>
          <p:nvPr>
            <p:ph idx="1"/>
          </p:nvPr>
        </p:nvSpPr>
        <p:spPr>
          <a:xfrm>
            <a:off x="914400" y="2095500"/>
            <a:ext cx="7315200" cy="2667000"/>
          </a:xfrm>
        </p:spPr>
        <p:txBody>
          <a:bodyPr lIns="92075" tIns="46038" rIns="92075" bIns="46038"/>
          <a:lstStyle/>
          <a:p>
            <a:pPr>
              <a:buClr>
                <a:srgbClr val="000066"/>
              </a:buClr>
            </a:pPr>
            <a:r>
              <a:rPr lang="en-US" dirty="0" smtClean="0">
                <a:solidFill>
                  <a:srgbClr val="000066"/>
                </a:solidFill>
              </a:rPr>
              <a:t>Organized</a:t>
            </a:r>
          </a:p>
          <a:p>
            <a:pPr>
              <a:buClr>
                <a:srgbClr val="000066"/>
              </a:buClr>
            </a:pPr>
            <a:r>
              <a:rPr lang="en-US" dirty="0" smtClean="0">
                <a:solidFill>
                  <a:srgbClr val="000066"/>
                </a:solidFill>
              </a:rPr>
              <a:t>Communicates well</a:t>
            </a:r>
          </a:p>
          <a:p>
            <a:pPr>
              <a:buClr>
                <a:srgbClr val="000066"/>
              </a:buClr>
            </a:pPr>
            <a:r>
              <a:rPr lang="en-US" dirty="0" smtClean="0">
                <a:solidFill>
                  <a:srgbClr val="000066"/>
                </a:solidFill>
              </a:rPr>
              <a:t>Solves problems</a:t>
            </a:r>
          </a:p>
          <a:p>
            <a:pPr>
              <a:buClr>
                <a:srgbClr val="000066"/>
              </a:buClr>
            </a:pPr>
            <a:r>
              <a:rPr lang="en-US" dirty="0" smtClean="0">
                <a:solidFill>
                  <a:srgbClr val="000066"/>
                </a:solidFill>
              </a:rPr>
              <a:t>Takes care of people</a:t>
            </a:r>
          </a:p>
          <a:p>
            <a:pPr>
              <a:buClr>
                <a:srgbClr val="000066"/>
              </a:buClr>
            </a:pPr>
            <a:r>
              <a:rPr lang="en-US" dirty="0" smtClean="0">
                <a:solidFill>
                  <a:srgbClr val="000066"/>
                </a:solidFill>
              </a:rPr>
              <a:t>Sets the example</a:t>
            </a:r>
          </a:p>
        </p:txBody>
      </p:sp>
      <p:sp>
        <p:nvSpPr>
          <p:cNvPr id="4" name="Slide Number Placeholder 3"/>
          <p:cNvSpPr>
            <a:spLocks noGrp="1"/>
          </p:cNvSpPr>
          <p:nvPr>
            <p:ph type="sldNum" sz="quarter" idx="10"/>
          </p:nvPr>
        </p:nvSpPr>
        <p:spPr/>
        <p:txBody>
          <a:bodyPr/>
          <a:lstStyle/>
          <a:p>
            <a:pPr>
              <a:defRPr/>
            </a:pPr>
            <a:fld id="{09A4E9BD-84D4-4E76-8974-547725B72B25}" type="slidenum">
              <a:rPr lang="en-US"/>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a:bodyPr>
          <a:lstStyle/>
          <a:p>
            <a:pPr>
              <a:buClr>
                <a:srgbClr val="000066"/>
              </a:buClr>
              <a:buFont typeface="Wingdings" pitchFamily="2" charset="2"/>
              <a:buNone/>
              <a:defRPr/>
            </a:pPr>
            <a:r>
              <a:rPr lang="en-US" sz="4000" dirty="0" smtClean="0">
                <a:solidFill>
                  <a:srgbClr val="000066"/>
                </a:solidFill>
              </a:rPr>
              <a:t>Leadership Responsibilities</a:t>
            </a:r>
            <a:endParaRPr lang="en-US" sz="4000" dirty="0">
              <a:solidFill>
                <a:srgbClr val="000066"/>
              </a:solidFill>
            </a:endParaRPr>
          </a:p>
        </p:txBody>
      </p:sp>
      <p:sp>
        <p:nvSpPr>
          <p:cNvPr id="19459" name="Rectangle 3"/>
          <p:cNvSpPr>
            <a:spLocks noGrp="1" noChangeArrowheads="1"/>
          </p:cNvSpPr>
          <p:nvPr>
            <p:ph idx="1"/>
          </p:nvPr>
        </p:nvSpPr>
        <p:spPr>
          <a:xfrm>
            <a:off x="914400" y="1676400"/>
            <a:ext cx="8229600" cy="4525963"/>
          </a:xfrm>
        </p:spPr>
        <p:txBody>
          <a:bodyPr/>
          <a:lstStyle/>
          <a:p>
            <a:pPr>
              <a:buClr>
                <a:srgbClr val="000066"/>
              </a:buClr>
            </a:pPr>
            <a:r>
              <a:rPr lang="en-US" b="0" dirty="0" smtClean="0">
                <a:solidFill>
                  <a:srgbClr val="000066"/>
                </a:solidFill>
              </a:rPr>
              <a:t>Maintain absolute </a:t>
            </a:r>
            <a:r>
              <a:rPr lang="en-US" b="0" dirty="0" smtClean="0">
                <a:solidFill>
                  <a:srgbClr val="000066"/>
                </a:solidFill>
              </a:rPr>
              <a:t>integrity </a:t>
            </a:r>
            <a:endParaRPr lang="en-US" b="0" dirty="0" smtClean="0">
              <a:solidFill>
                <a:srgbClr val="000066"/>
              </a:solidFill>
            </a:endParaRPr>
          </a:p>
          <a:p>
            <a:pPr>
              <a:buClr>
                <a:srgbClr val="000066"/>
              </a:buClr>
            </a:pPr>
            <a:r>
              <a:rPr lang="en-US" b="0" dirty="0" smtClean="0">
                <a:solidFill>
                  <a:srgbClr val="000066"/>
                </a:solidFill>
              </a:rPr>
              <a:t>Know his/her stuff</a:t>
            </a:r>
          </a:p>
          <a:p>
            <a:pPr>
              <a:buClr>
                <a:srgbClr val="000066"/>
              </a:buClr>
            </a:pPr>
            <a:r>
              <a:rPr lang="en-US" b="0" dirty="0" smtClean="0">
                <a:solidFill>
                  <a:srgbClr val="000066"/>
                </a:solidFill>
              </a:rPr>
              <a:t>Declare his/her expectations</a:t>
            </a:r>
          </a:p>
          <a:p>
            <a:pPr>
              <a:buClr>
                <a:srgbClr val="000066"/>
              </a:buClr>
            </a:pPr>
            <a:r>
              <a:rPr lang="en-US" b="0" dirty="0" smtClean="0">
                <a:solidFill>
                  <a:srgbClr val="000066"/>
                </a:solidFill>
              </a:rPr>
              <a:t>Show uncommon commitment</a:t>
            </a:r>
          </a:p>
          <a:p>
            <a:pPr>
              <a:buClr>
                <a:srgbClr val="000066"/>
              </a:buClr>
            </a:pPr>
            <a:r>
              <a:rPr lang="en-US" b="0" dirty="0" smtClean="0">
                <a:solidFill>
                  <a:srgbClr val="000066"/>
                </a:solidFill>
              </a:rPr>
              <a:t>Expect positive results</a:t>
            </a:r>
          </a:p>
          <a:p>
            <a:pPr>
              <a:buClr>
                <a:srgbClr val="000066"/>
              </a:buClr>
            </a:pPr>
            <a:r>
              <a:rPr lang="en-US" b="0" dirty="0" smtClean="0">
                <a:solidFill>
                  <a:srgbClr val="000066"/>
                </a:solidFill>
              </a:rPr>
              <a:t>Take care of people</a:t>
            </a:r>
          </a:p>
          <a:p>
            <a:pPr>
              <a:buClr>
                <a:srgbClr val="000066"/>
              </a:buClr>
            </a:pPr>
            <a:r>
              <a:rPr lang="en-US" b="0" dirty="0" smtClean="0">
                <a:solidFill>
                  <a:srgbClr val="000066"/>
                </a:solidFill>
              </a:rPr>
              <a:t>Put duty before self</a:t>
            </a:r>
          </a:p>
          <a:p>
            <a:pPr>
              <a:buClr>
                <a:srgbClr val="000066"/>
              </a:buClr>
            </a:pPr>
            <a:r>
              <a:rPr lang="en-US" b="0" dirty="0" smtClean="0">
                <a:solidFill>
                  <a:srgbClr val="000066"/>
                </a:solidFill>
              </a:rPr>
              <a:t>Get out in front</a:t>
            </a:r>
          </a:p>
          <a:p>
            <a:pPr>
              <a:buClr>
                <a:srgbClr val="000066"/>
              </a:buClr>
            </a:pP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1386F033-B7A6-4A3C-B317-60BFC47F71FD}" type="slidenum">
              <a:rPr lang="en-US"/>
              <a:pPr>
                <a:defRPr/>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Principles </a:t>
            </a:r>
          </a:p>
        </p:txBody>
      </p:sp>
      <p:sp>
        <p:nvSpPr>
          <p:cNvPr id="20483" name="Rectangle 3"/>
          <p:cNvSpPr>
            <a:spLocks noGrp="1" noChangeArrowheads="1"/>
          </p:cNvSpPr>
          <p:nvPr>
            <p:ph idx="1"/>
          </p:nvPr>
        </p:nvSpPr>
        <p:spPr>
          <a:xfrm>
            <a:off x="914400" y="1371600"/>
            <a:ext cx="7315200" cy="5257800"/>
          </a:xfrm>
        </p:spPr>
        <p:txBody>
          <a:bodyPr lIns="92075" tIns="46038" rIns="92075" bIns="46038"/>
          <a:lstStyle/>
          <a:p>
            <a:pPr>
              <a:lnSpc>
                <a:spcPct val="90000"/>
              </a:lnSpc>
              <a:buClr>
                <a:srgbClr val="000066"/>
              </a:buClr>
            </a:pPr>
            <a:r>
              <a:rPr lang="en-US" sz="2800" dirty="0" smtClean="0">
                <a:solidFill>
                  <a:srgbClr val="000066"/>
                </a:solidFill>
              </a:rPr>
              <a:t>Take care of your people</a:t>
            </a:r>
          </a:p>
          <a:p>
            <a:pPr>
              <a:lnSpc>
                <a:spcPct val="90000"/>
              </a:lnSpc>
              <a:buClr>
                <a:srgbClr val="000066"/>
              </a:buClr>
            </a:pPr>
            <a:r>
              <a:rPr lang="en-US" sz="2800" dirty="0" smtClean="0">
                <a:solidFill>
                  <a:srgbClr val="000066"/>
                </a:solidFill>
              </a:rPr>
              <a:t>Motivate</a:t>
            </a:r>
          </a:p>
          <a:p>
            <a:pPr>
              <a:lnSpc>
                <a:spcPct val="90000"/>
              </a:lnSpc>
              <a:buClr>
                <a:srgbClr val="000066"/>
              </a:buClr>
            </a:pPr>
            <a:r>
              <a:rPr lang="en-US" sz="2800" dirty="0" smtClean="0">
                <a:solidFill>
                  <a:srgbClr val="000066"/>
                </a:solidFill>
              </a:rPr>
              <a:t>Know the job</a:t>
            </a:r>
          </a:p>
          <a:p>
            <a:pPr>
              <a:lnSpc>
                <a:spcPct val="90000"/>
              </a:lnSpc>
              <a:buClr>
                <a:srgbClr val="000066"/>
              </a:buClr>
            </a:pPr>
            <a:r>
              <a:rPr lang="en-US" sz="2800" dirty="0" smtClean="0">
                <a:solidFill>
                  <a:srgbClr val="000066"/>
                </a:solidFill>
              </a:rPr>
              <a:t>Know yourself</a:t>
            </a:r>
          </a:p>
          <a:p>
            <a:pPr>
              <a:lnSpc>
                <a:spcPct val="90000"/>
              </a:lnSpc>
              <a:buClr>
                <a:srgbClr val="000066"/>
              </a:buClr>
            </a:pPr>
            <a:r>
              <a:rPr lang="en-US" sz="2800" dirty="0" smtClean="0">
                <a:solidFill>
                  <a:srgbClr val="000066"/>
                </a:solidFill>
              </a:rPr>
              <a:t>Set the example</a:t>
            </a:r>
          </a:p>
          <a:p>
            <a:pPr>
              <a:lnSpc>
                <a:spcPct val="90000"/>
              </a:lnSpc>
              <a:buClr>
                <a:srgbClr val="000066"/>
              </a:buClr>
            </a:pPr>
            <a:r>
              <a:rPr lang="en-US" sz="2800" dirty="0" smtClean="0">
                <a:solidFill>
                  <a:srgbClr val="000066"/>
                </a:solidFill>
              </a:rPr>
              <a:t>Communicate</a:t>
            </a:r>
          </a:p>
          <a:p>
            <a:pPr>
              <a:lnSpc>
                <a:spcPct val="90000"/>
              </a:lnSpc>
              <a:buClr>
                <a:srgbClr val="000066"/>
              </a:buClr>
            </a:pPr>
            <a:r>
              <a:rPr lang="en-US" sz="2800" dirty="0" smtClean="0">
                <a:solidFill>
                  <a:srgbClr val="000066"/>
                </a:solidFill>
              </a:rPr>
              <a:t>Equip your troops</a:t>
            </a:r>
          </a:p>
          <a:p>
            <a:pPr>
              <a:lnSpc>
                <a:spcPct val="90000"/>
              </a:lnSpc>
              <a:buClr>
                <a:srgbClr val="000066"/>
              </a:buClr>
            </a:pPr>
            <a:r>
              <a:rPr lang="en-US" sz="2800" dirty="0" smtClean="0">
                <a:solidFill>
                  <a:srgbClr val="000066"/>
                </a:solidFill>
              </a:rPr>
              <a:t>Accept responsibility</a:t>
            </a:r>
          </a:p>
          <a:p>
            <a:pPr>
              <a:lnSpc>
                <a:spcPct val="90000"/>
              </a:lnSpc>
              <a:buClr>
                <a:srgbClr val="000066"/>
              </a:buClr>
            </a:pPr>
            <a:r>
              <a:rPr lang="en-US" sz="2800" dirty="0" smtClean="0">
                <a:solidFill>
                  <a:srgbClr val="000066"/>
                </a:solidFill>
              </a:rPr>
              <a:t>Develop teamwork</a:t>
            </a:r>
          </a:p>
          <a:p>
            <a:pPr>
              <a:lnSpc>
                <a:spcPct val="90000"/>
              </a:lnSpc>
              <a:buClr>
                <a:srgbClr val="000066"/>
              </a:buClr>
            </a:pPr>
            <a:r>
              <a:rPr lang="en-US" sz="2800" dirty="0" smtClean="0">
                <a:solidFill>
                  <a:srgbClr val="000066"/>
                </a:solidFill>
              </a:rPr>
              <a:t>Be a follower</a:t>
            </a:r>
          </a:p>
          <a:p>
            <a:pPr>
              <a:lnSpc>
                <a:spcPct val="90000"/>
              </a:lnSpc>
              <a:buClr>
                <a:srgbClr val="000066"/>
              </a:buClr>
            </a:pPr>
            <a:r>
              <a:rPr lang="en-US" sz="2800" dirty="0" smtClean="0">
                <a:solidFill>
                  <a:srgbClr val="000066"/>
                </a:solidFill>
              </a:rPr>
              <a:t>Educate yourself and others</a:t>
            </a:r>
          </a:p>
        </p:txBody>
      </p:sp>
      <p:sp>
        <p:nvSpPr>
          <p:cNvPr id="4" name="Slide Number Placeholder 3"/>
          <p:cNvSpPr>
            <a:spLocks noGrp="1"/>
          </p:cNvSpPr>
          <p:nvPr>
            <p:ph type="sldNum" sz="quarter" idx="10"/>
          </p:nvPr>
        </p:nvSpPr>
        <p:spPr/>
        <p:txBody>
          <a:bodyPr/>
          <a:lstStyle/>
          <a:p>
            <a:pPr>
              <a:defRPr/>
            </a:pPr>
            <a:fld id="{D2D7D569-AB32-4385-8A53-7860DD57AA71}" type="slidenum">
              <a:rPr lang="en-US"/>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lIns="92075" tIns="46038" rIns="92075" bIns="46038" anchor="ctr">
            <a:normAutofit/>
          </a:bodyPr>
          <a:lstStyle/>
          <a:p>
            <a:pPr>
              <a:buClr>
                <a:srgbClr val="000066"/>
              </a:buClr>
              <a:buFont typeface="Wingdings" pitchFamily="2" charset="2"/>
              <a:buNone/>
              <a:defRPr/>
            </a:pPr>
            <a:r>
              <a:rPr lang="en-US" sz="4000" dirty="0">
                <a:solidFill>
                  <a:srgbClr val="000066"/>
                </a:solidFill>
              </a:rPr>
              <a:t>Preview </a:t>
            </a:r>
            <a:r>
              <a:rPr lang="en-US" sz="4000" dirty="0" smtClean="0">
                <a:solidFill>
                  <a:srgbClr val="000066"/>
                </a:solidFill>
              </a:rPr>
              <a:t>of Leadership </a:t>
            </a:r>
            <a:r>
              <a:rPr lang="en-US" sz="4000" dirty="0">
                <a:solidFill>
                  <a:srgbClr val="000066"/>
                </a:solidFill>
              </a:rPr>
              <a:t>Topics </a:t>
            </a:r>
          </a:p>
        </p:txBody>
      </p:sp>
      <p:sp>
        <p:nvSpPr>
          <p:cNvPr id="21507" name="Rectangle 3"/>
          <p:cNvSpPr>
            <a:spLocks noGrp="1" noChangeArrowheads="1"/>
          </p:cNvSpPr>
          <p:nvPr>
            <p:ph idx="1"/>
          </p:nvPr>
        </p:nvSpPr>
        <p:spPr>
          <a:xfrm>
            <a:off x="914400" y="2247900"/>
            <a:ext cx="7315200" cy="2362200"/>
          </a:xfrm>
        </p:spPr>
        <p:txBody>
          <a:bodyPr lIns="92075" tIns="46038" rIns="92075" bIns="46038"/>
          <a:lstStyle/>
          <a:p>
            <a:pPr>
              <a:buClr>
                <a:srgbClr val="000066"/>
              </a:buClr>
            </a:pPr>
            <a:r>
              <a:rPr lang="en-US" smtClean="0">
                <a:solidFill>
                  <a:srgbClr val="000066"/>
                </a:solidFill>
              </a:rPr>
              <a:t>Air Force Core Values</a:t>
            </a:r>
          </a:p>
          <a:p>
            <a:pPr>
              <a:buClr>
                <a:srgbClr val="000066"/>
              </a:buClr>
            </a:pPr>
            <a:r>
              <a:rPr lang="en-US" smtClean="0">
                <a:solidFill>
                  <a:srgbClr val="000066"/>
                </a:solidFill>
              </a:rPr>
              <a:t>Team Building</a:t>
            </a:r>
          </a:p>
          <a:p>
            <a:pPr>
              <a:buClr>
                <a:srgbClr val="000066"/>
              </a:buClr>
            </a:pPr>
            <a:r>
              <a:rPr lang="en-US" smtClean="0">
                <a:solidFill>
                  <a:srgbClr val="000066"/>
                </a:solidFill>
              </a:rPr>
              <a:t>Communication Skills</a:t>
            </a:r>
          </a:p>
          <a:p>
            <a:pPr>
              <a:buClr>
                <a:srgbClr val="000066"/>
              </a:buClr>
            </a:pPr>
            <a:r>
              <a:rPr lang="en-US" smtClean="0">
                <a:solidFill>
                  <a:srgbClr val="000066"/>
                </a:solidFill>
              </a:rPr>
              <a:t>Managing Diversity</a:t>
            </a:r>
          </a:p>
          <a:p>
            <a:pPr>
              <a:buClr>
                <a:srgbClr val="000066"/>
              </a:buClr>
            </a:pPr>
            <a:endParaRPr lang="en-US" smtClean="0">
              <a:solidFill>
                <a:srgbClr val="000066"/>
              </a:solidFill>
            </a:endParaRPr>
          </a:p>
        </p:txBody>
      </p:sp>
      <p:sp>
        <p:nvSpPr>
          <p:cNvPr id="4" name="Slide Number Placeholder 3"/>
          <p:cNvSpPr>
            <a:spLocks noGrp="1"/>
          </p:cNvSpPr>
          <p:nvPr>
            <p:ph type="sldNum" sz="quarter" idx="10"/>
          </p:nvPr>
        </p:nvSpPr>
        <p:spPr/>
        <p:txBody>
          <a:bodyPr/>
          <a:lstStyle/>
          <a:p>
            <a:pPr>
              <a:defRPr/>
            </a:pPr>
            <a:fld id="{EA9F4AC9-CD04-48CE-9C39-F2CBC78FC5A9}" type="slidenum">
              <a:rPr lang="en-US"/>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lIns="92075" tIns="46038" rIns="92075" bIns="46038" anchor="ctr"/>
          <a:lstStyle/>
          <a:p>
            <a:pPr>
              <a:buClr>
                <a:srgbClr val="000066"/>
              </a:buClr>
              <a:buFont typeface="Wingdings" pitchFamily="2" charset="2"/>
              <a:buNone/>
            </a:pPr>
            <a:r>
              <a:rPr lang="en-US" smtClean="0">
                <a:solidFill>
                  <a:srgbClr val="000066"/>
                </a:solidFill>
                <a:effectLst/>
              </a:rPr>
              <a:t>Overview </a:t>
            </a:r>
          </a:p>
        </p:txBody>
      </p:sp>
      <p:sp>
        <p:nvSpPr>
          <p:cNvPr id="6147" name="Rectangle 3"/>
          <p:cNvSpPr>
            <a:spLocks noGrp="1" noChangeArrowheads="1"/>
          </p:cNvSpPr>
          <p:nvPr>
            <p:ph idx="1"/>
          </p:nvPr>
        </p:nvSpPr>
        <p:spPr>
          <a:xfrm>
            <a:off x="914400" y="2133600"/>
            <a:ext cx="7315200" cy="4114800"/>
          </a:xfrm>
        </p:spPr>
        <p:txBody>
          <a:bodyPr lIns="92075" tIns="46038" rIns="92075" bIns="46038"/>
          <a:lstStyle/>
          <a:p>
            <a:pPr>
              <a:buClr>
                <a:srgbClr val="000066"/>
              </a:buClr>
            </a:pPr>
            <a:r>
              <a:rPr lang="en-US" dirty="0" smtClean="0">
                <a:solidFill>
                  <a:srgbClr val="000066"/>
                </a:solidFill>
              </a:rPr>
              <a:t>Leadership Defined</a:t>
            </a:r>
          </a:p>
          <a:p>
            <a:pPr>
              <a:buClr>
                <a:srgbClr val="000066"/>
              </a:buClr>
            </a:pPr>
            <a:endParaRPr lang="en-US" dirty="0" smtClean="0">
              <a:solidFill>
                <a:srgbClr val="000066"/>
              </a:solidFill>
            </a:endParaRPr>
          </a:p>
          <a:p>
            <a:pPr>
              <a:buClr>
                <a:srgbClr val="000066"/>
              </a:buClr>
            </a:pPr>
            <a:r>
              <a:rPr lang="en-US" dirty="0" smtClean="0">
                <a:solidFill>
                  <a:srgbClr val="000066"/>
                </a:solidFill>
              </a:rPr>
              <a:t>Traits of Effective Leaders</a:t>
            </a:r>
          </a:p>
          <a:p>
            <a:pPr>
              <a:buClr>
                <a:srgbClr val="000066"/>
              </a:buClr>
            </a:pPr>
            <a:endParaRPr lang="en-US" dirty="0" smtClean="0">
              <a:solidFill>
                <a:srgbClr val="000066"/>
              </a:solidFill>
            </a:endParaRPr>
          </a:p>
          <a:p>
            <a:pPr>
              <a:buClr>
                <a:srgbClr val="000066"/>
              </a:buClr>
            </a:pPr>
            <a:r>
              <a:rPr lang="en-US" dirty="0" smtClean="0">
                <a:solidFill>
                  <a:srgbClr val="000066"/>
                </a:solidFill>
              </a:rPr>
              <a:t>Responsibilities of Effective Leaders</a:t>
            </a:r>
          </a:p>
          <a:p>
            <a:pPr>
              <a:buClr>
                <a:srgbClr val="000066"/>
              </a:buClr>
            </a:pPr>
            <a:endParaRPr lang="en-US" dirty="0" smtClean="0">
              <a:solidFill>
                <a:srgbClr val="000066"/>
              </a:solidFill>
            </a:endParaRPr>
          </a:p>
          <a:p>
            <a:pPr>
              <a:buClr>
                <a:srgbClr val="000066"/>
              </a:buClr>
            </a:pPr>
            <a:r>
              <a:rPr lang="en-US" dirty="0" smtClean="0">
                <a:solidFill>
                  <a:srgbClr val="000066"/>
                </a:solidFill>
              </a:rPr>
              <a:t>Preview of Leadership Topics</a:t>
            </a:r>
          </a:p>
        </p:txBody>
      </p:sp>
      <p:sp>
        <p:nvSpPr>
          <p:cNvPr id="4" name="Slide Number Placeholder 3"/>
          <p:cNvSpPr>
            <a:spLocks noGrp="1"/>
          </p:cNvSpPr>
          <p:nvPr>
            <p:ph type="sldNum" sz="quarter" idx="10"/>
          </p:nvPr>
        </p:nvSpPr>
        <p:spPr/>
        <p:txBody>
          <a:bodyPr/>
          <a:lstStyle/>
          <a:p>
            <a:pPr>
              <a:defRPr/>
            </a:pPr>
            <a:fld id="{E3D2AF34-A57C-4A7C-81BD-00C7918A9C61}" type="slidenum">
              <a:rPr lang="en-US"/>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dirty="0">
                <a:solidFill>
                  <a:srgbClr val="000066"/>
                </a:solidFill>
              </a:rPr>
              <a:t>Summary </a:t>
            </a:r>
          </a:p>
        </p:txBody>
      </p:sp>
      <p:sp>
        <p:nvSpPr>
          <p:cNvPr id="22531" name="Rectangle 3"/>
          <p:cNvSpPr>
            <a:spLocks noGrp="1" noChangeArrowheads="1"/>
          </p:cNvSpPr>
          <p:nvPr>
            <p:ph idx="1"/>
          </p:nvPr>
        </p:nvSpPr>
        <p:spPr>
          <a:xfrm>
            <a:off x="914400" y="1905000"/>
            <a:ext cx="7315200" cy="4114800"/>
          </a:xfrm>
        </p:spPr>
        <p:txBody>
          <a:bodyPr lIns="92075" tIns="46038" rIns="92075" bIns="46038"/>
          <a:lstStyle/>
          <a:p>
            <a:pPr>
              <a:buClr>
                <a:srgbClr val="000066"/>
              </a:buClr>
            </a:pPr>
            <a:r>
              <a:rPr lang="en-US" dirty="0" smtClean="0">
                <a:solidFill>
                  <a:srgbClr val="000066"/>
                </a:solidFill>
              </a:rPr>
              <a:t>Leadership Defined</a:t>
            </a:r>
          </a:p>
          <a:p>
            <a:pPr>
              <a:buClr>
                <a:srgbClr val="000066"/>
              </a:buClr>
            </a:pPr>
            <a:endParaRPr lang="en-US" dirty="0" smtClean="0">
              <a:solidFill>
                <a:srgbClr val="000066"/>
              </a:solidFill>
            </a:endParaRPr>
          </a:p>
          <a:p>
            <a:pPr>
              <a:buClr>
                <a:srgbClr val="000066"/>
              </a:buClr>
            </a:pPr>
            <a:r>
              <a:rPr lang="en-US" dirty="0" smtClean="0">
                <a:solidFill>
                  <a:srgbClr val="000066"/>
                </a:solidFill>
              </a:rPr>
              <a:t>Traits of Effective Leaders</a:t>
            </a:r>
          </a:p>
          <a:p>
            <a:pPr>
              <a:buClr>
                <a:srgbClr val="000066"/>
              </a:buClr>
            </a:pPr>
            <a:endParaRPr lang="en-US" dirty="0" smtClean="0">
              <a:solidFill>
                <a:srgbClr val="000066"/>
              </a:solidFill>
            </a:endParaRPr>
          </a:p>
          <a:p>
            <a:pPr>
              <a:buClr>
                <a:srgbClr val="000066"/>
              </a:buClr>
            </a:pPr>
            <a:r>
              <a:rPr lang="en-US" dirty="0" smtClean="0">
                <a:solidFill>
                  <a:srgbClr val="000066"/>
                </a:solidFill>
              </a:rPr>
              <a:t>Responsibilities of Effective Leaders</a:t>
            </a:r>
          </a:p>
          <a:p>
            <a:pPr>
              <a:buClr>
                <a:srgbClr val="000066"/>
              </a:buClr>
            </a:pPr>
            <a:endParaRPr lang="en-US" dirty="0" smtClean="0">
              <a:solidFill>
                <a:srgbClr val="000066"/>
              </a:solidFill>
            </a:endParaRPr>
          </a:p>
          <a:p>
            <a:pPr>
              <a:buClr>
                <a:srgbClr val="000066"/>
              </a:buClr>
            </a:pPr>
            <a:r>
              <a:rPr lang="en-US" dirty="0" smtClean="0">
                <a:solidFill>
                  <a:srgbClr val="000066"/>
                </a:solidFill>
              </a:rPr>
              <a:t>Preview of Leadership Topics</a:t>
            </a:r>
          </a:p>
        </p:txBody>
      </p:sp>
      <p:sp>
        <p:nvSpPr>
          <p:cNvPr id="4" name="Slide Number Placeholder 3"/>
          <p:cNvSpPr>
            <a:spLocks noGrp="1"/>
          </p:cNvSpPr>
          <p:nvPr>
            <p:ph type="sldNum" sz="quarter" idx="10"/>
          </p:nvPr>
        </p:nvSpPr>
        <p:spPr/>
        <p:txBody>
          <a:bodyPr/>
          <a:lstStyle/>
          <a:p>
            <a:pPr>
              <a:defRPr/>
            </a:pPr>
            <a:fld id="{85637526-C750-453A-AC17-7D570A336B65}" type="slidenum">
              <a:rPr lang="en-US"/>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1905000"/>
            <a:ext cx="8229600" cy="3048000"/>
          </a:xfrm>
        </p:spPr>
        <p:txBody>
          <a:bodyPr>
            <a:normAutofit/>
          </a:bodyPr>
          <a:lstStyle/>
          <a:p>
            <a:pPr algn="l">
              <a:buClr>
                <a:srgbClr val="000066"/>
              </a:buClr>
              <a:defRPr/>
            </a:pPr>
            <a:r>
              <a:rPr lang="en-US" sz="2800" b="0" dirty="0">
                <a:solidFill>
                  <a:srgbClr val="000066"/>
                </a:solidFill>
                <a:effectLst/>
              </a:rPr>
              <a:t>I ask our players to follow three basic rules. </a:t>
            </a:r>
            <a:r>
              <a:rPr lang="en-US" sz="2800" b="0" dirty="0" smtClean="0">
                <a:solidFill>
                  <a:srgbClr val="000066"/>
                </a:solidFill>
                <a:effectLst/>
              </a:rPr>
              <a:t> </a:t>
            </a:r>
            <a:r>
              <a:rPr lang="en-US" sz="2800" dirty="0" smtClean="0">
                <a:solidFill>
                  <a:srgbClr val="000066"/>
                </a:solidFill>
                <a:effectLst/>
              </a:rPr>
              <a:t>Do </a:t>
            </a:r>
            <a:r>
              <a:rPr lang="en-US" sz="2800" dirty="0">
                <a:solidFill>
                  <a:srgbClr val="000066"/>
                </a:solidFill>
                <a:effectLst/>
              </a:rPr>
              <a:t>what is right. </a:t>
            </a:r>
            <a:r>
              <a:rPr lang="en-US" sz="2800" dirty="0" smtClean="0">
                <a:solidFill>
                  <a:srgbClr val="000066"/>
                </a:solidFill>
                <a:effectLst/>
              </a:rPr>
              <a:t> Do </a:t>
            </a:r>
            <a:r>
              <a:rPr lang="en-US" sz="2800" dirty="0">
                <a:solidFill>
                  <a:srgbClr val="000066"/>
                </a:solidFill>
                <a:effectLst/>
              </a:rPr>
              <a:t>your very best. </a:t>
            </a:r>
            <a:r>
              <a:rPr lang="en-US" sz="2800" dirty="0" smtClean="0">
                <a:solidFill>
                  <a:srgbClr val="000066"/>
                </a:solidFill>
                <a:effectLst/>
              </a:rPr>
              <a:t> Treat </a:t>
            </a:r>
            <a:r>
              <a:rPr lang="en-US" sz="2800" dirty="0">
                <a:solidFill>
                  <a:srgbClr val="000066"/>
                </a:solidFill>
                <a:effectLst/>
              </a:rPr>
              <a:t>others like you'd like to be treated.</a:t>
            </a:r>
            <a:r>
              <a:rPr lang="en-US" sz="2800" b="0" dirty="0">
                <a:solidFill>
                  <a:srgbClr val="000066"/>
                </a:solidFill>
                <a:effectLst/>
              </a:rPr>
              <a:t> </a:t>
            </a:r>
            <a:r>
              <a:rPr lang="en-US" sz="2800" b="0" dirty="0" smtClean="0">
                <a:solidFill>
                  <a:srgbClr val="000066"/>
                </a:solidFill>
                <a:effectLst/>
              </a:rPr>
              <a:t> Those </a:t>
            </a:r>
            <a:r>
              <a:rPr lang="en-US" sz="2800" b="0" dirty="0">
                <a:solidFill>
                  <a:srgbClr val="000066"/>
                </a:solidFill>
                <a:effectLst/>
              </a:rPr>
              <a:t>rules answer the three basic questions we ask of every player, and every player asks of </a:t>
            </a:r>
            <a:r>
              <a:rPr lang="en-US" sz="2800" b="0" dirty="0" smtClean="0">
                <a:solidFill>
                  <a:srgbClr val="000066"/>
                </a:solidFill>
                <a:effectLst/>
              </a:rPr>
              <a:t>us.  The </a:t>
            </a:r>
            <a:r>
              <a:rPr lang="en-US" sz="2800" b="0" dirty="0">
                <a:solidFill>
                  <a:srgbClr val="000066"/>
                </a:solidFill>
                <a:effectLst/>
              </a:rPr>
              <a:t>questions are: Can I trust you? </a:t>
            </a:r>
            <a:r>
              <a:rPr lang="en-US" sz="2800" b="0" dirty="0" smtClean="0">
                <a:solidFill>
                  <a:srgbClr val="000066"/>
                </a:solidFill>
                <a:effectLst/>
              </a:rPr>
              <a:t> Are </a:t>
            </a:r>
            <a:r>
              <a:rPr lang="en-US" sz="2800" b="0" dirty="0">
                <a:solidFill>
                  <a:srgbClr val="000066"/>
                </a:solidFill>
                <a:effectLst/>
              </a:rPr>
              <a:t>you </a:t>
            </a:r>
            <a:r>
              <a:rPr lang="en-US" sz="2800" b="0" dirty="0" smtClean="0">
                <a:solidFill>
                  <a:srgbClr val="000066"/>
                </a:solidFill>
                <a:effectLst/>
              </a:rPr>
              <a:t>committed?  Do </a:t>
            </a:r>
            <a:r>
              <a:rPr lang="en-US" sz="2800" b="0" dirty="0">
                <a:solidFill>
                  <a:srgbClr val="000066"/>
                </a:solidFill>
                <a:effectLst/>
              </a:rPr>
              <a:t>you care about me</a:t>
            </a:r>
            <a:r>
              <a:rPr lang="en-US" sz="2800" b="0" dirty="0" smtClean="0">
                <a:solidFill>
                  <a:srgbClr val="000066"/>
                </a:solidFill>
                <a:effectLst/>
              </a:rPr>
              <a:t>?</a:t>
            </a:r>
            <a:endParaRPr lang="en-US" sz="4000" dirty="0">
              <a:solidFill>
                <a:srgbClr val="000066"/>
              </a:solidFill>
            </a:endParaRPr>
          </a:p>
        </p:txBody>
      </p:sp>
      <p:sp>
        <p:nvSpPr>
          <p:cNvPr id="4" name="Slide Number Placeholder 3"/>
          <p:cNvSpPr>
            <a:spLocks noGrp="1"/>
          </p:cNvSpPr>
          <p:nvPr>
            <p:ph type="sldNum" sz="quarter" idx="12"/>
          </p:nvPr>
        </p:nvSpPr>
        <p:spPr>
          <a:prstGeom prst="rect">
            <a:avLst/>
          </a:prstGeom>
        </p:spPr>
        <p:txBody>
          <a:bodyPr/>
          <a:lstStyle/>
          <a:p>
            <a:pPr>
              <a:defRPr/>
            </a:pPr>
            <a:fld id="{1B527648-9D23-41E9-8C84-53EE694ECD52}" type="slidenum">
              <a:rPr lang="en-US"/>
              <a:pPr>
                <a:defRPr/>
              </a:pPr>
              <a:t>21</a:t>
            </a:fld>
            <a:endParaRPr lang="en-US"/>
          </a:p>
        </p:txBody>
      </p:sp>
      <p:sp>
        <p:nvSpPr>
          <p:cNvPr id="139268" name="Text Box 4"/>
          <p:cNvSpPr txBox="1">
            <a:spLocks noChangeArrowheads="1"/>
          </p:cNvSpPr>
          <p:nvPr/>
        </p:nvSpPr>
        <p:spPr bwMode="auto">
          <a:xfrm>
            <a:off x="4267200" y="5029200"/>
            <a:ext cx="4341253" cy="13849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eaLnBrk="0" hangingPunct="0">
              <a:buClr>
                <a:srgbClr val="000066"/>
              </a:buClr>
              <a:defRPr/>
            </a:pPr>
            <a:r>
              <a:rPr lang="en-US" sz="2000" dirty="0">
                <a:solidFill>
                  <a:srgbClr val="000066"/>
                </a:solidFill>
                <a:latin typeface="Times New Roman" pitchFamily="18" charset="0"/>
                <a:cs typeface="Times New Roman" pitchFamily="18" charset="0"/>
              </a:rPr>
              <a:t>Coach Lou Holtz</a:t>
            </a:r>
          </a:p>
          <a:p>
            <a:pPr eaLnBrk="0" hangingPunct="0">
              <a:buClr>
                <a:srgbClr val="000066"/>
              </a:buClr>
              <a:defRPr/>
            </a:pPr>
            <a:r>
              <a:rPr lang="en-US" sz="2000" dirty="0">
                <a:solidFill>
                  <a:srgbClr val="000066"/>
                </a:solidFill>
                <a:latin typeface="Times New Roman" pitchFamily="18" charset="0"/>
                <a:cs typeface="Times New Roman" pitchFamily="18" charset="0"/>
              </a:rPr>
              <a:t>Former Head Coach</a:t>
            </a:r>
          </a:p>
          <a:p>
            <a:pPr eaLnBrk="0" hangingPunct="0">
              <a:buClr>
                <a:srgbClr val="000066"/>
              </a:buClr>
              <a:defRPr/>
            </a:pPr>
            <a:r>
              <a:rPr lang="en-US" sz="2000" dirty="0">
                <a:solidFill>
                  <a:srgbClr val="000066"/>
                </a:solidFill>
                <a:latin typeface="Times New Roman" pitchFamily="18" charset="0"/>
                <a:cs typeface="Times New Roman" pitchFamily="18" charset="0"/>
              </a:rPr>
              <a:t>University of South Carolina</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7171" name="Rectangle 3"/>
          <p:cNvSpPr>
            <a:spLocks noGrp="1" noChangeArrowheads="1"/>
          </p:cNvSpPr>
          <p:nvPr>
            <p:ph idx="1"/>
          </p:nvPr>
        </p:nvSpPr>
        <p:spPr>
          <a:xfrm>
            <a:off x="876300" y="2324100"/>
            <a:ext cx="7391400" cy="2209800"/>
          </a:xfrm>
        </p:spPr>
        <p:txBody>
          <a:bodyPr lIns="92075" tIns="46038" rIns="92075" bIns="46038"/>
          <a:lstStyle/>
          <a:p>
            <a:pPr marL="0" indent="0" algn="ctr">
              <a:buClr>
                <a:srgbClr val="000066"/>
              </a:buClr>
              <a:buNone/>
            </a:pPr>
            <a:r>
              <a:rPr lang="en-US" dirty="0" smtClean="0">
                <a:solidFill>
                  <a:srgbClr val="000066"/>
                </a:solidFill>
              </a:rPr>
              <a:t>“The presence of an </a:t>
            </a:r>
            <a:r>
              <a:rPr lang="en-US" u="sng" dirty="0" smtClean="0">
                <a:solidFill>
                  <a:srgbClr val="000066"/>
                </a:solidFill>
              </a:rPr>
              <a:t>influence relationship</a:t>
            </a:r>
            <a:r>
              <a:rPr lang="en-US" dirty="0" smtClean="0">
                <a:solidFill>
                  <a:srgbClr val="000066"/>
                </a:solidFill>
              </a:rPr>
              <a:t> between two or more persons.”                  </a:t>
            </a:r>
          </a:p>
          <a:p>
            <a:pPr>
              <a:buClr>
                <a:srgbClr val="000066"/>
              </a:buClr>
            </a:pPr>
            <a:endParaRPr lang="en-US" dirty="0" smtClean="0">
              <a:solidFill>
                <a:srgbClr val="000066"/>
              </a:solidFill>
            </a:endParaRPr>
          </a:p>
          <a:p>
            <a:pPr algn="r">
              <a:buClr>
                <a:srgbClr val="000066"/>
              </a:buClr>
              <a:buFont typeface="Wingdings" pitchFamily="2" charset="2"/>
              <a:buNone/>
            </a:pPr>
            <a:r>
              <a:rPr lang="en-US" dirty="0" smtClean="0">
                <a:solidFill>
                  <a:srgbClr val="000066"/>
                </a:solidFill>
              </a:rPr>
              <a:t>			</a:t>
            </a:r>
            <a:r>
              <a:rPr lang="en-US" sz="2400" dirty="0" smtClean="0">
                <a:solidFill>
                  <a:srgbClr val="000066"/>
                </a:solidFill>
              </a:rPr>
              <a:t>Hollander and Julian, 1959</a:t>
            </a:r>
          </a:p>
        </p:txBody>
      </p:sp>
      <p:sp>
        <p:nvSpPr>
          <p:cNvPr id="4" name="Slide Number Placeholder 3"/>
          <p:cNvSpPr>
            <a:spLocks noGrp="1"/>
          </p:cNvSpPr>
          <p:nvPr>
            <p:ph type="sldNum" sz="quarter" idx="10"/>
          </p:nvPr>
        </p:nvSpPr>
        <p:spPr/>
        <p:txBody>
          <a:bodyPr/>
          <a:lstStyle/>
          <a:p>
            <a:pPr>
              <a:defRPr/>
            </a:pPr>
            <a:fld id="{DA18863B-B37E-4900-B6B8-0C389E4BF6CB}" type="slidenum">
              <a:rPr lang="en-US"/>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a:solidFill>
                  <a:srgbClr val="000066"/>
                </a:solidFill>
              </a:rPr>
              <a:t>Leadership -- What is it?</a:t>
            </a:r>
          </a:p>
        </p:txBody>
      </p:sp>
      <p:sp>
        <p:nvSpPr>
          <p:cNvPr id="8195" name="Rectangle 3"/>
          <p:cNvSpPr>
            <a:spLocks noGrp="1" noChangeArrowheads="1"/>
          </p:cNvSpPr>
          <p:nvPr>
            <p:ph idx="1"/>
          </p:nvPr>
        </p:nvSpPr>
        <p:spPr>
          <a:xfrm>
            <a:off x="685800" y="2590800"/>
            <a:ext cx="7772400" cy="1981200"/>
          </a:xfrm>
        </p:spPr>
        <p:txBody>
          <a:bodyPr lIns="92075" tIns="46038" rIns="92075" bIns="46038"/>
          <a:lstStyle/>
          <a:p>
            <a:pPr marL="0" indent="0" algn="ctr">
              <a:buClr>
                <a:srgbClr val="000066"/>
              </a:buClr>
              <a:buNone/>
            </a:pPr>
            <a:r>
              <a:rPr lang="en-US" dirty="0" smtClean="0">
                <a:solidFill>
                  <a:srgbClr val="000066"/>
                </a:solidFill>
              </a:rPr>
              <a:t>The </a:t>
            </a:r>
            <a:r>
              <a:rPr lang="en-US" u="sng" dirty="0" smtClean="0">
                <a:solidFill>
                  <a:srgbClr val="000066"/>
                </a:solidFill>
              </a:rPr>
              <a:t>process</a:t>
            </a:r>
            <a:r>
              <a:rPr lang="en-US" dirty="0" smtClean="0">
                <a:solidFill>
                  <a:srgbClr val="000066"/>
                </a:solidFill>
              </a:rPr>
              <a:t> by which an agent induces a subordinate to behave in a desired manner</a:t>
            </a:r>
          </a:p>
          <a:p>
            <a:pPr algn="ctr">
              <a:buClr>
                <a:srgbClr val="000066"/>
              </a:buClr>
            </a:pPr>
            <a:endParaRPr lang="en-US" dirty="0" smtClean="0">
              <a:solidFill>
                <a:srgbClr val="000066"/>
              </a:solidFill>
            </a:endParaRPr>
          </a:p>
          <a:p>
            <a:pPr lvl="4" algn="ctr">
              <a:buClr>
                <a:srgbClr val="000066"/>
              </a:buClr>
              <a:buSzTx/>
              <a:buFont typeface="Wingdings" pitchFamily="2" charset="2"/>
              <a:buNone/>
            </a:pPr>
            <a:r>
              <a:rPr lang="en-US" dirty="0" smtClean="0">
                <a:solidFill>
                  <a:srgbClr val="000066"/>
                </a:solidFill>
              </a:rPr>
              <a:t>                                         </a:t>
            </a:r>
            <a:r>
              <a:rPr lang="en-US" sz="2400" dirty="0" err="1" smtClean="0">
                <a:solidFill>
                  <a:srgbClr val="000066"/>
                </a:solidFill>
              </a:rPr>
              <a:t>Bennis</a:t>
            </a:r>
            <a:r>
              <a:rPr lang="en-US" sz="2400" dirty="0" smtClean="0">
                <a:solidFill>
                  <a:srgbClr val="000066"/>
                </a:solidFill>
              </a:rPr>
              <a:t>, 1959</a:t>
            </a: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DBD070BA-DF7E-4572-9865-F234E4542554}" type="slidenum">
              <a:rPr lang="en-US"/>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9219" name="Rectangle 3"/>
          <p:cNvSpPr>
            <a:spLocks noGrp="1" noChangeArrowheads="1"/>
          </p:cNvSpPr>
          <p:nvPr>
            <p:ph idx="1"/>
          </p:nvPr>
        </p:nvSpPr>
        <p:spPr>
          <a:xfrm>
            <a:off x="838200" y="2095500"/>
            <a:ext cx="7467600" cy="2667000"/>
          </a:xfrm>
        </p:spPr>
        <p:txBody>
          <a:bodyPr lIns="92075" tIns="46038" rIns="92075" bIns="46038"/>
          <a:lstStyle/>
          <a:p>
            <a:pPr marL="0" indent="0" algn="ctr">
              <a:buClr>
                <a:srgbClr val="000066"/>
              </a:buClr>
              <a:buNone/>
            </a:pPr>
            <a:r>
              <a:rPr lang="en-US" dirty="0" smtClean="0">
                <a:solidFill>
                  <a:srgbClr val="000066"/>
                </a:solidFill>
              </a:rPr>
              <a:t>An </a:t>
            </a:r>
            <a:r>
              <a:rPr lang="en-US" u="sng" dirty="0" smtClean="0">
                <a:solidFill>
                  <a:srgbClr val="000066"/>
                </a:solidFill>
              </a:rPr>
              <a:t>interpersonal relationship</a:t>
            </a:r>
            <a:r>
              <a:rPr lang="en-US" dirty="0" smtClean="0">
                <a:solidFill>
                  <a:srgbClr val="000066"/>
                </a:solidFill>
              </a:rPr>
              <a:t> in which others comply because they want to, not because they have to.</a:t>
            </a:r>
          </a:p>
          <a:p>
            <a:pPr>
              <a:buClr>
                <a:srgbClr val="000066"/>
              </a:buClr>
            </a:pPr>
            <a:endParaRPr lang="en-US" dirty="0" smtClean="0">
              <a:solidFill>
                <a:srgbClr val="000066"/>
              </a:solidFill>
            </a:endParaRPr>
          </a:p>
          <a:p>
            <a:pPr lvl="2" algn="r">
              <a:buClr>
                <a:srgbClr val="000066"/>
              </a:buClr>
              <a:buFont typeface="Wingdings" pitchFamily="2" charset="2"/>
              <a:buNone/>
            </a:pPr>
            <a:r>
              <a:rPr lang="en-US" dirty="0" smtClean="0">
                <a:solidFill>
                  <a:srgbClr val="000066"/>
                </a:solidFill>
              </a:rPr>
              <a:t>Merton, 1959; Hogan, </a:t>
            </a:r>
            <a:r>
              <a:rPr lang="en-US" dirty="0" err="1" smtClean="0">
                <a:solidFill>
                  <a:srgbClr val="000066"/>
                </a:solidFill>
              </a:rPr>
              <a:t>Curphy</a:t>
            </a:r>
            <a:r>
              <a:rPr lang="en-US" dirty="0" smtClean="0">
                <a:solidFill>
                  <a:srgbClr val="000066"/>
                </a:solidFill>
              </a:rPr>
              <a:t> and Hogan, 1994</a:t>
            </a:r>
          </a:p>
        </p:txBody>
      </p:sp>
      <p:sp>
        <p:nvSpPr>
          <p:cNvPr id="4" name="Slide Number Placeholder 3"/>
          <p:cNvSpPr>
            <a:spLocks noGrp="1"/>
          </p:cNvSpPr>
          <p:nvPr>
            <p:ph type="sldNum" sz="quarter" idx="10"/>
          </p:nvPr>
        </p:nvSpPr>
        <p:spPr/>
        <p:txBody>
          <a:bodyPr/>
          <a:lstStyle/>
          <a:p>
            <a:pPr>
              <a:defRPr/>
            </a:pPr>
            <a:fld id="{7B1D8762-95B0-4BF9-BF6E-E5472895C745}" type="slidenum">
              <a:rPr lang="en-US"/>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10243" name="Rectangle 3"/>
          <p:cNvSpPr>
            <a:spLocks noGrp="1" noChangeArrowheads="1"/>
          </p:cNvSpPr>
          <p:nvPr>
            <p:ph idx="1"/>
          </p:nvPr>
        </p:nvSpPr>
        <p:spPr>
          <a:xfrm>
            <a:off x="838200" y="2057400"/>
            <a:ext cx="7467600" cy="2743200"/>
          </a:xfrm>
        </p:spPr>
        <p:txBody>
          <a:bodyPr lIns="92075" tIns="46038" rIns="92075" bIns="46038"/>
          <a:lstStyle/>
          <a:p>
            <a:pPr marL="0" indent="0" algn="ctr">
              <a:buClr>
                <a:srgbClr val="000066"/>
              </a:buClr>
              <a:buNone/>
            </a:pPr>
            <a:r>
              <a:rPr lang="en-US" dirty="0" smtClean="0">
                <a:solidFill>
                  <a:srgbClr val="000066"/>
                </a:solidFill>
              </a:rPr>
              <a:t>Transforming followers, </a:t>
            </a:r>
            <a:r>
              <a:rPr lang="en-US" u="sng" dirty="0" smtClean="0">
                <a:solidFill>
                  <a:srgbClr val="000066"/>
                </a:solidFill>
              </a:rPr>
              <a:t>creating visions</a:t>
            </a:r>
            <a:r>
              <a:rPr lang="en-US" dirty="0" smtClean="0">
                <a:solidFill>
                  <a:srgbClr val="000066"/>
                </a:solidFill>
              </a:rPr>
              <a:t> of the goals they may obtain, and </a:t>
            </a:r>
            <a:r>
              <a:rPr lang="en-US" u="sng" dirty="0" smtClean="0">
                <a:solidFill>
                  <a:srgbClr val="000066"/>
                </a:solidFill>
              </a:rPr>
              <a:t>articulating</a:t>
            </a:r>
            <a:r>
              <a:rPr lang="en-US" dirty="0" smtClean="0">
                <a:solidFill>
                  <a:srgbClr val="000066"/>
                </a:solidFill>
              </a:rPr>
              <a:t> the ways they may obtain those goals.</a:t>
            </a:r>
          </a:p>
          <a:p>
            <a:pPr>
              <a:buClr>
                <a:srgbClr val="000066"/>
              </a:buClr>
            </a:pPr>
            <a:endParaRPr lang="en-US" dirty="0" smtClean="0">
              <a:solidFill>
                <a:srgbClr val="000066"/>
              </a:solidFill>
            </a:endParaRPr>
          </a:p>
          <a:p>
            <a:pPr lvl="3" algn="r">
              <a:buClr>
                <a:srgbClr val="000066"/>
              </a:buClr>
              <a:buFont typeface="Wingdings" pitchFamily="2" charset="2"/>
              <a:buNone/>
            </a:pPr>
            <a:r>
              <a:rPr lang="en-US" dirty="0" smtClean="0">
                <a:solidFill>
                  <a:srgbClr val="000066"/>
                </a:solidFill>
              </a:rPr>
              <a:t>                </a:t>
            </a:r>
            <a:r>
              <a:rPr lang="en-US" sz="2400" dirty="0" smtClean="0">
                <a:solidFill>
                  <a:srgbClr val="000066"/>
                </a:solidFill>
              </a:rPr>
              <a:t>Bass, 1985; </a:t>
            </a:r>
            <a:r>
              <a:rPr lang="en-US" sz="2400" dirty="0" err="1" smtClean="0">
                <a:solidFill>
                  <a:srgbClr val="000066"/>
                </a:solidFill>
              </a:rPr>
              <a:t>Tichy</a:t>
            </a:r>
            <a:r>
              <a:rPr lang="en-US" sz="2400" dirty="0" smtClean="0">
                <a:solidFill>
                  <a:srgbClr val="000066"/>
                </a:solidFill>
              </a:rPr>
              <a:t> and </a:t>
            </a:r>
            <a:r>
              <a:rPr lang="en-US" sz="2400" dirty="0" err="1" smtClean="0">
                <a:solidFill>
                  <a:srgbClr val="000066"/>
                </a:solidFill>
              </a:rPr>
              <a:t>Devanna</a:t>
            </a:r>
            <a:r>
              <a:rPr lang="en-US" sz="2400" dirty="0" smtClean="0">
                <a:solidFill>
                  <a:srgbClr val="000066"/>
                </a:solidFill>
              </a:rPr>
              <a:t>, 1986</a:t>
            </a: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66C7887D-8D85-41B4-8F19-F24725EE05ED}" type="slidenum">
              <a:rPr lang="en-US"/>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76300" y="2438400"/>
            <a:ext cx="7391400" cy="1981200"/>
          </a:xfrm>
        </p:spPr>
        <p:txBody>
          <a:bodyPr lIns="92075" tIns="46038" rIns="92075" bIns="46038"/>
          <a:lstStyle/>
          <a:p>
            <a:pPr marL="0" indent="0" algn="ctr">
              <a:buClr>
                <a:srgbClr val="000066"/>
              </a:buClr>
              <a:buNone/>
            </a:pPr>
            <a:r>
              <a:rPr lang="en-US" u="sng" dirty="0" smtClean="0">
                <a:solidFill>
                  <a:srgbClr val="000066"/>
                </a:solidFill>
              </a:rPr>
              <a:t>Directing and coordinating</a:t>
            </a:r>
            <a:r>
              <a:rPr lang="en-US" dirty="0" smtClean="0">
                <a:solidFill>
                  <a:srgbClr val="000066"/>
                </a:solidFill>
              </a:rPr>
              <a:t> the work of group members.</a:t>
            </a:r>
          </a:p>
          <a:p>
            <a:pPr>
              <a:buClr>
                <a:srgbClr val="000066"/>
              </a:buClr>
            </a:pPr>
            <a:endParaRPr lang="en-US" dirty="0" smtClean="0">
              <a:solidFill>
                <a:srgbClr val="000066"/>
              </a:solidFill>
            </a:endParaRPr>
          </a:p>
          <a:p>
            <a:pPr>
              <a:buClr>
                <a:srgbClr val="000066"/>
              </a:buClr>
              <a:buFont typeface="Wingdings" pitchFamily="2" charset="2"/>
              <a:buNone/>
            </a:pPr>
            <a:r>
              <a:rPr lang="en-US" dirty="0" smtClean="0">
                <a:solidFill>
                  <a:srgbClr val="000066"/>
                </a:solidFill>
              </a:rPr>
              <a:t>						</a:t>
            </a:r>
            <a:r>
              <a:rPr lang="en-US" sz="2400" dirty="0" smtClean="0">
                <a:solidFill>
                  <a:srgbClr val="000066"/>
                </a:solidFill>
              </a:rPr>
              <a:t>Fielder, 1967</a:t>
            </a: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54CE5134-9FE0-4FBC-A27E-9F70E1735FFE}" type="slidenum">
              <a:rPr lang="en-US"/>
              <a:pPr>
                <a:defRPr/>
              </a:pPr>
              <a:t>7</a:t>
            </a:fld>
            <a:endParaRPr lang="en-US"/>
          </a:p>
        </p:txBody>
      </p:sp>
      <p:sp>
        <p:nvSpPr>
          <p:cNvPr id="6" name="Rectangle 2"/>
          <p:cNvSpPr>
            <a:spLocks noGrp="1" noChangeArrowheads="1"/>
          </p:cNvSpPr>
          <p:nvPr>
            <p:ph type="title"/>
          </p:nvPr>
        </p:nvSpPr>
        <p:spPr>
          <a:xfrm>
            <a:off x="533400" y="0"/>
            <a:ext cx="8229600" cy="1143000"/>
          </a:xfrm>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12291" name="Rectangle 3"/>
          <p:cNvSpPr>
            <a:spLocks noGrp="1" noChangeArrowheads="1"/>
          </p:cNvSpPr>
          <p:nvPr>
            <p:ph idx="1"/>
          </p:nvPr>
        </p:nvSpPr>
        <p:spPr>
          <a:xfrm>
            <a:off x="762000" y="2400300"/>
            <a:ext cx="7620000" cy="2057400"/>
          </a:xfrm>
        </p:spPr>
        <p:txBody>
          <a:bodyPr lIns="92075" tIns="46038" rIns="92075" bIns="46038"/>
          <a:lstStyle/>
          <a:p>
            <a:pPr marL="0" indent="0" algn="ctr">
              <a:buClr>
                <a:srgbClr val="000066"/>
              </a:buClr>
              <a:buNone/>
            </a:pPr>
            <a:r>
              <a:rPr lang="en-US" u="sng" dirty="0" smtClean="0">
                <a:solidFill>
                  <a:srgbClr val="000066"/>
                </a:solidFill>
              </a:rPr>
              <a:t>Creating and environment</a:t>
            </a:r>
            <a:r>
              <a:rPr lang="en-US" dirty="0" smtClean="0">
                <a:solidFill>
                  <a:srgbClr val="000066"/>
                </a:solidFill>
              </a:rPr>
              <a:t> in which good people can accomplish great things.</a:t>
            </a:r>
          </a:p>
          <a:p>
            <a:pPr>
              <a:buClr>
                <a:srgbClr val="000066"/>
              </a:buClr>
            </a:pPr>
            <a:endParaRPr lang="en-US" dirty="0" smtClean="0">
              <a:solidFill>
                <a:srgbClr val="000066"/>
              </a:solidFill>
            </a:endParaRPr>
          </a:p>
          <a:p>
            <a:pPr lvl="3" algn="r">
              <a:buClr>
                <a:srgbClr val="000066"/>
              </a:buClr>
              <a:buFont typeface="Wingdings" pitchFamily="2" charset="2"/>
              <a:buNone/>
            </a:pPr>
            <a:r>
              <a:rPr lang="en-US" dirty="0" smtClean="0">
                <a:solidFill>
                  <a:srgbClr val="000066"/>
                </a:solidFill>
              </a:rPr>
              <a:t>                        </a:t>
            </a:r>
            <a:r>
              <a:rPr lang="en-US" sz="2400" dirty="0" smtClean="0">
                <a:solidFill>
                  <a:srgbClr val="000066"/>
                </a:solidFill>
              </a:rPr>
              <a:t>General John Michael </a:t>
            </a:r>
            <a:r>
              <a:rPr lang="en-US" sz="2400" dirty="0" err="1" smtClean="0">
                <a:solidFill>
                  <a:srgbClr val="000066"/>
                </a:solidFill>
              </a:rPr>
              <a:t>Loh</a:t>
            </a: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B6387E18-9A66-4439-B17F-AAA759FC08EF}" type="slidenum">
              <a:rPr lang="en-US"/>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lIns="92075" tIns="46038" rIns="92075" bIns="46038" anchor="ctr"/>
          <a:lstStyle/>
          <a:p>
            <a:pPr>
              <a:buClr>
                <a:srgbClr val="000066"/>
              </a:buClr>
              <a:buFont typeface="Wingdings" pitchFamily="2" charset="2"/>
              <a:buNone/>
              <a:defRPr/>
            </a:pPr>
            <a:r>
              <a:rPr lang="en-US" sz="4000" dirty="0">
                <a:solidFill>
                  <a:srgbClr val="000066"/>
                </a:solidFill>
              </a:rPr>
              <a:t>Leadership -- What is </a:t>
            </a:r>
            <a:r>
              <a:rPr lang="en-US" sz="4000" dirty="0" smtClean="0">
                <a:solidFill>
                  <a:srgbClr val="000066"/>
                </a:solidFill>
              </a:rPr>
              <a:t>it?</a:t>
            </a:r>
            <a:endParaRPr lang="en-US" sz="4000" dirty="0">
              <a:solidFill>
                <a:srgbClr val="000066"/>
              </a:solidFill>
            </a:endParaRPr>
          </a:p>
        </p:txBody>
      </p:sp>
      <p:sp>
        <p:nvSpPr>
          <p:cNvPr id="13315" name="Rectangle 3"/>
          <p:cNvSpPr>
            <a:spLocks noGrp="1" noChangeArrowheads="1"/>
          </p:cNvSpPr>
          <p:nvPr>
            <p:ph idx="1"/>
          </p:nvPr>
        </p:nvSpPr>
        <p:spPr>
          <a:xfrm>
            <a:off x="685800" y="2476500"/>
            <a:ext cx="7772400" cy="1905000"/>
          </a:xfrm>
        </p:spPr>
        <p:txBody>
          <a:bodyPr lIns="92075" tIns="46038" rIns="92075" bIns="46038"/>
          <a:lstStyle/>
          <a:p>
            <a:pPr marL="0" indent="0" algn="ctr">
              <a:buClr>
                <a:srgbClr val="000066"/>
              </a:buClr>
              <a:buNone/>
            </a:pPr>
            <a:r>
              <a:rPr lang="en-US" dirty="0" smtClean="0">
                <a:solidFill>
                  <a:srgbClr val="000066"/>
                </a:solidFill>
              </a:rPr>
              <a:t>The </a:t>
            </a:r>
            <a:r>
              <a:rPr lang="en-US" u="sng" dirty="0" smtClean="0">
                <a:solidFill>
                  <a:srgbClr val="000066"/>
                </a:solidFill>
              </a:rPr>
              <a:t>process</a:t>
            </a:r>
            <a:r>
              <a:rPr lang="en-US" dirty="0" smtClean="0">
                <a:solidFill>
                  <a:srgbClr val="000066"/>
                </a:solidFill>
              </a:rPr>
              <a:t> of </a:t>
            </a:r>
            <a:r>
              <a:rPr lang="en-US" u="sng" dirty="0" smtClean="0">
                <a:solidFill>
                  <a:srgbClr val="000066"/>
                </a:solidFill>
              </a:rPr>
              <a:t>influencing</a:t>
            </a:r>
            <a:r>
              <a:rPr lang="en-US" dirty="0" smtClean="0">
                <a:solidFill>
                  <a:srgbClr val="000066"/>
                </a:solidFill>
              </a:rPr>
              <a:t> an organized group toward accomplishing its </a:t>
            </a:r>
            <a:r>
              <a:rPr lang="en-US" u="sng" dirty="0" smtClean="0">
                <a:solidFill>
                  <a:srgbClr val="000066"/>
                </a:solidFill>
              </a:rPr>
              <a:t>goal</a:t>
            </a:r>
            <a:r>
              <a:rPr lang="en-US" dirty="0" smtClean="0">
                <a:solidFill>
                  <a:srgbClr val="000066"/>
                </a:solidFill>
              </a:rPr>
              <a:t>.</a:t>
            </a:r>
          </a:p>
          <a:p>
            <a:pPr>
              <a:buClr>
                <a:srgbClr val="000066"/>
              </a:buClr>
            </a:pPr>
            <a:endParaRPr lang="en-US" dirty="0" smtClean="0">
              <a:solidFill>
                <a:srgbClr val="000066"/>
              </a:solidFill>
            </a:endParaRPr>
          </a:p>
          <a:p>
            <a:pPr lvl="4" algn="r">
              <a:buClr>
                <a:srgbClr val="000066"/>
              </a:buClr>
              <a:buSzTx/>
              <a:buFont typeface="Wingdings" pitchFamily="2" charset="2"/>
              <a:buNone/>
            </a:pPr>
            <a:r>
              <a:rPr lang="en-US" dirty="0" smtClean="0">
                <a:solidFill>
                  <a:srgbClr val="000066"/>
                </a:solidFill>
              </a:rPr>
              <a:t>                       </a:t>
            </a:r>
            <a:r>
              <a:rPr lang="en-US" sz="2400" dirty="0" smtClean="0">
                <a:solidFill>
                  <a:srgbClr val="000066"/>
                </a:solidFill>
              </a:rPr>
              <a:t>Roach and </a:t>
            </a:r>
            <a:r>
              <a:rPr lang="en-US" sz="2400" dirty="0" err="1" smtClean="0">
                <a:solidFill>
                  <a:srgbClr val="000066"/>
                </a:solidFill>
              </a:rPr>
              <a:t>Behling</a:t>
            </a:r>
            <a:r>
              <a:rPr lang="en-US" sz="2400" dirty="0" smtClean="0">
                <a:solidFill>
                  <a:srgbClr val="000066"/>
                </a:solidFill>
              </a:rPr>
              <a:t>, 1984</a:t>
            </a:r>
            <a:endParaRPr lang="en-US"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49699B40-F172-49FC-80BF-A84185A7486B}" type="slidenum">
              <a:rPr lang="en-US"/>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561</Words>
  <Application>Microsoft Office PowerPoint</Application>
  <PresentationFormat>On-screen Show (4:3)</PresentationFormat>
  <Paragraphs>141</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Air Force Leader</vt:lpstr>
      <vt:lpstr>Overview </vt:lpstr>
      <vt:lpstr>Leadership -- What is it?</vt:lpstr>
      <vt:lpstr>Leadership -- What is it?</vt:lpstr>
      <vt:lpstr>Leadership -- What is it?</vt:lpstr>
      <vt:lpstr>Leadership -- What is it?</vt:lpstr>
      <vt:lpstr>Leadership -- What is it?</vt:lpstr>
      <vt:lpstr>Leadership -- What is it?</vt:lpstr>
      <vt:lpstr>Leadership -- What is it?</vt:lpstr>
      <vt:lpstr>Leadership -- What is it?</vt:lpstr>
      <vt:lpstr>Leadership -- What is it?</vt:lpstr>
      <vt:lpstr>Leaders versus Managers</vt:lpstr>
      <vt:lpstr>Leaders versus Managers</vt:lpstr>
      <vt:lpstr>Traits of Effective Leaders </vt:lpstr>
      <vt:lpstr>Traits of Effective Leaders </vt:lpstr>
      <vt:lpstr>Leadership Skills </vt:lpstr>
      <vt:lpstr>Leadership Responsibilities</vt:lpstr>
      <vt:lpstr>Leadership Principles </vt:lpstr>
      <vt:lpstr>Preview of Leadership Topics </vt:lpstr>
      <vt:lpstr>Summary </vt:lpstr>
      <vt:lpstr>I ask our players to follow three basic rules.  Do what is right.  Do your very best.  Treat others like you'd like to be treated.  Those rules answer the three basic questions we ask of every player, and every player asks of us.  The questions are: Can I trust you?  Are you committed?  Do you care about me?</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marvin.kerr</dc:creator>
  <cp:lastModifiedBy>GALLEGOS, ANDREA C Capt USAF AETC HOLM CENTER/CDRL</cp:lastModifiedBy>
  <cp:revision>75</cp:revision>
  <dcterms:created xsi:type="dcterms:W3CDTF">2009-08-16T21:00:23Z</dcterms:created>
  <dcterms:modified xsi:type="dcterms:W3CDTF">2014-06-13T14:14:04Z</dcterms:modified>
</cp:coreProperties>
</file>